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4048" r:id="rId1"/>
  </p:sldMasterIdLst>
  <p:notesMasterIdLst>
    <p:notesMasterId r:id="rId12"/>
  </p:notesMasterIdLst>
  <p:handoutMasterIdLst>
    <p:handoutMasterId r:id="rId13"/>
  </p:handoutMasterIdLst>
  <p:sldIdLst>
    <p:sldId id="274" r:id="rId2"/>
    <p:sldId id="257" r:id="rId3"/>
    <p:sldId id="265" r:id="rId4"/>
    <p:sldId id="266" r:id="rId5"/>
    <p:sldId id="267" r:id="rId6"/>
    <p:sldId id="273" r:id="rId7"/>
    <p:sldId id="268" r:id="rId8"/>
    <p:sldId id="269" r:id="rId9"/>
    <p:sldId id="270" r:id="rId10"/>
    <p:sldId id="272" r:id="rId11"/>
  </p:sldIdLst>
  <p:sldSz cx="9601200" cy="6858000"/>
  <p:notesSz cx="6946900" cy="9220200"/>
  <p:custDataLst>
    <p:tags r:id="rId14"/>
  </p:custDataLst>
  <p:defaultTextStyle>
    <a:defPPr>
      <a:defRPr lang="en-US"/>
    </a:defPPr>
    <a:lvl1pPr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1pPr>
    <a:lvl2pPr marL="4572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2pPr>
    <a:lvl3pPr marL="9144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3pPr>
    <a:lvl4pPr marL="13716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4pPr>
    <a:lvl5pPr marL="1828800" algn="l" rtl="0" eaLnBrk="0" fontAlgn="base" hangingPunct="0">
      <a:spcBef>
        <a:spcPct val="0"/>
      </a:spcBef>
      <a:spcAft>
        <a:spcPct val="0"/>
      </a:spcAft>
      <a:defRPr sz="1600" kern="1200">
        <a:solidFill>
          <a:schemeClr val="tx1"/>
        </a:solidFill>
        <a:latin typeface="Verdana" pitchFamily="34" charset="0"/>
        <a:ea typeface="MS PGothic" pitchFamily="34" charset="-128"/>
        <a:cs typeface="+mn-cs"/>
      </a:defRPr>
    </a:lvl5pPr>
    <a:lvl6pPr marL="2286000" algn="l" defTabSz="914400" rtl="0" eaLnBrk="1" latinLnBrk="0" hangingPunct="1">
      <a:defRPr sz="1600" kern="1200">
        <a:solidFill>
          <a:schemeClr val="tx1"/>
        </a:solidFill>
        <a:latin typeface="Verdana" pitchFamily="34" charset="0"/>
        <a:ea typeface="MS PGothic" pitchFamily="34" charset="-128"/>
        <a:cs typeface="+mn-cs"/>
      </a:defRPr>
    </a:lvl6pPr>
    <a:lvl7pPr marL="2743200" algn="l" defTabSz="914400" rtl="0" eaLnBrk="1" latinLnBrk="0" hangingPunct="1">
      <a:defRPr sz="1600" kern="1200">
        <a:solidFill>
          <a:schemeClr val="tx1"/>
        </a:solidFill>
        <a:latin typeface="Verdana" pitchFamily="34" charset="0"/>
        <a:ea typeface="MS PGothic" pitchFamily="34" charset="-128"/>
        <a:cs typeface="+mn-cs"/>
      </a:defRPr>
    </a:lvl7pPr>
    <a:lvl8pPr marL="3200400" algn="l" defTabSz="914400" rtl="0" eaLnBrk="1" latinLnBrk="0" hangingPunct="1">
      <a:defRPr sz="1600" kern="1200">
        <a:solidFill>
          <a:schemeClr val="tx1"/>
        </a:solidFill>
        <a:latin typeface="Verdana" pitchFamily="34" charset="0"/>
        <a:ea typeface="MS PGothic" pitchFamily="34" charset="-128"/>
        <a:cs typeface="+mn-cs"/>
      </a:defRPr>
    </a:lvl8pPr>
    <a:lvl9pPr marL="3657600" algn="l" defTabSz="914400" rtl="0" eaLnBrk="1" latinLnBrk="0" hangingPunct="1">
      <a:defRPr sz="1600" kern="1200">
        <a:solidFill>
          <a:schemeClr val="tx1"/>
        </a:solidFill>
        <a:latin typeface="Verdana" pitchFamily="34" charset="0"/>
        <a:ea typeface="MS PGothic" pitchFamily="34" charset="-128"/>
        <a:cs typeface="+mn-cs"/>
      </a:defRPr>
    </a:lvl9pPr>
  </p:defaultTextStyle>
  <p:extLst>
    <p:ext uri="{EFAFB233-063F-42B5-8137-9DF3F51BA10A}">
      <p15:sldGuideLst xmlns:p15="http://schemas.microsoft.com/office/powerpoint/2012/main">
        <p15:guide id="1" orient="horz" pos="912">
          <p15:clr>
            <a:srgbClr val="A4A3A4"/>
          </p15:clr>
        </p15:guide>
        <p15:guide id="2" orient="horz" pos="4080">
          <p15:clr>
            <a:srgbClr val="A4A3A4"/>
          </p15:clr>
        </p15:guide>
        <p15:guide id="3" pos="3072">
          <p15:clr>
            <a:srgbClr val="A4A3A4"/>
          </p15:clr>
        </p15:guide>
        <p15:guide id="4" pos="384">
          <p15:clr>
            <a:srgbClr val="A4A3A4"/>
          </p15:clr>
        </p15:guide>
        <p15:guide id="5" pos="5616">
          <p15:clr>
            <a:srgbClr val="A4A3A4"/>
          </p15:clr>
        </p15:guide>
      </p15:sldGuideLst>
    </p:ext>
    <p:ext uri="{2D200454-40CA-4A62-9FC3-DE9A4176ACB9}">
      <p15:notesGuideLst xmlns:p15="http://schemas.microsoft.com/office/powerpoint/2012/main">
        <p15:guide id="1" orient="horz" pos="2904">
          <p15:clr>
            <a:srgbClr val="A4A3A4"/>
          </p15:clr>
        </p15:guide>
        <p15:guide id="2" pos="218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es01" initials="s" lastIdx="4" clrIdx="0"/>
  <p:cmAuthor id="1" name="A235621" initials="JBW" lastIdx="4" clrIdx="1"/>
  <p:cmAuthor id="2" name="Beverly Moore" initials="BM" lastIdx="4" clrIdx="2"/>
  <p:cmAuthor id="3" name="bngonza" initials="b" lastIdx="1" clrIdx="3"/>
  <p:cmAuthor id="4" name="Hanson, Henry O." initials="HOH" lastIdx="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9500"/>
    <a:srgbClr val="92D050"/>
    <a:srgbClr val="824A91"/>
    <a:srgbClr val="C3D2EC"/>
    <a:srgbClr val="C2BF00"/>
    <a:srgbClr val="5A5D62"/>
    <a:srgbClr val="F2E2BD"/>
    <a:srgbClr val="A4B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65899" autoAdjust="0"/>
  </p:normalViewPr>
  <p:slideViewPr>
    <p:cSldViewPr>
      <p:cViewPr varScale="1">
        <p:scale>
          <a:sx n="47" d="100"/>
          <a:sy n="47" d="100"/>
        </p:scale>
        <p:origin x="2064" y="60"/>
      </p:cViewPr>
      <p:guideLst>
        <p:guide orient="horz" pos="912"/>
        <p:guide orient="horz" pos="4080"/>
        <p:guide pos="3072"/>
        <p:guide pos="384"/>
        <p:guide pos="5616"/>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990" y="1878"/>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6258" name="Rectangle 2"/>
          <p:cNvSpPr>
            <a:spLocks noGrp="1" noChangeArrowheads="1"/>
          </p:cNvSpPr>
          <p:nvPr>
            <p:ph type="hdr" sz="quarter"/>
          </p:nvPr>
        </p:nvSpPr>
        <p:spPr bwMode="auto">
          <a:xfrm>
            <a:off x="0" y="0"/>
            <a:ext cx="3025775" cy="454025"/>
          </a:xfrm>
          <a:prstGeom prst="rect">
            <a:avLst/>
          </a:prstGeom>
          <a:noFill/>
          <a:ln w="9525">
            <a:noFill/>
            <a:miter lim="800000"/>
            <a:headEnd/>
            <a:tailEnd/>
          </a:ln>
          <a:effectLst/>
        </p:spPr>
        <p:txBody>
          <a:bodyPr vert="horz" wrap="square" lIns="90791" tIns="45395" rIns="90791" bIns="45395" numCol="1" anchor="t" anchorCtr="0" compatLnSpc="1">
            <a:prstTxWarp prst="textNoShape">
              <a:avLst/>
            </a:prstTxWarp>
          </a:bodyPr>
          <a:lstStyle>
            <a:lvl1pPr>
              <a:defRPr sz="1200">
                <a:solidFill>
                  <a:srgbClr val="626366"/>
                </a:solidFill>
              </a:defRPr>
            </a:lvl1pPr>
          </a:lstStyle>
          <a:p>
            <a:pPr>
              <a:defRPr/>
            </a:pPr>
            <a:endParaRPr lang="en-US" dirty="0">
              <a:latin typeface="Arial" pitchFamily="34" charset="0"/>
            </a:endParaRPr>
          </a:p>
        </p:txBody>
      </p:sp>
      <p:sp>
        <p:nvSpPr>
          <p:cNvPr id="1376259" name="Rectangle 3"/>
          <p:cNvSpPr>
            <a:spLocks noGrp="1" noChangeArrowheads="1"/>
          </p:cNvSpPr>
          <p:nvPr>
            <p:ph type="dt" sz="quarter" idx="1"/>
          </p:nvPr>
        </p:nvSpPr>
        <p:spPr bwMode="auto">
          <a:xfrm>
            <a:off x="3933825" y="0"/>
            <a:ext cx="3025775" cy="454025"/>
          </a:xfrm>
          <a:prstGeom prst="rect">
            <a:avLst/>
          </a:prstGeom>
          <a:noFill/>
          <a:ln w="9525">
            <a:noFill/>
            <a:miter lim="800000"/>
            <a:headEnd/>
            <a:tailEnd/>
          </a:ln>
          <a:effectLst/>
        </p:spPr>
        <p:txBody>
          <a:bodyPr vert="horz" wrap="square" lIns="90791" tIns="45395" rIns="90791" bIns="45395" numCol="1" anchor="t" anchorCtr="0" compatLnSpc="1">
            <a:prstTxWarp prst="textNoShape">
              <a:avLst/>
            </a:prstTxWarp>
          </a:bodyPr>
          <a:lstStyle>
            <a:lvl1pPr algn="r">
              <a:defRPr sz="1200">
                <a:solidFill>
                  <a:srgbClr val="626366"/>
                </a:solidFill>
              </a:defRPr>
            </a:lvl1pPr>
          </a:lstStyle>
          <a:p>
            <a:pPr>
              <a:defRPr/>
            </a:pPr>
            <a:endParaRPr lang="en-US" dirty="0">
              <a:latin typeface="Arial" pitchFamily="34" charset="0"/>
            </a:endParaRPr>
          </a:p>
        </p:txBody>
      </p:sp>
      <p:sp>
        <p:nvSpPr>
          <p:cNvPr id="1376260" name="Rectangle 4"/>
          <p:cNvSpPr>
            <a:spLocks noGrp="1" noChangeArrowheads="1"/>
          </p:cNvSpPr>
          <p:nvPr>
            <p:ph type="ftr" sz="quarter" idx="2"/>
          </p:nvPr>
        </p:nvSpPr>
        <p:spPr bwMode="auto">
          <a:xfrm>
            <a:off x="0" y="8778875"/>
            <a:ext cx="3025775" cy="454025"/>
          </a:xfrm>
          <a:prstGeom prst="rect">
            <a:avLst/>
          </a:prstGeom>
          <a:noFill/>
          <a:ln w="9525">
            <a:noFill/>
            <a:miter lim="800000"/>
            <a:headEnd/>
            <a:tailEnd/>
          </a:ln>
          <a:effectLst/>
        </p:spPr>
        <p:txBody>
          <a:bodyPr vert="horz" wrap="square" lIns="90791" tIns="45395" rIns="90791" bIns="45395" numCol="1" anchor="b" anchorCtr="0" compatLnSpc="1">
            <a:prstTxWarp prst="textNoShape">
              <a:avLst/>
            </a:prstTxWarp>
          </a:bodyPr>
          <a:lstStyle>
            <a:lvl1pPr>
              <a:defRPr sz="1200">
                <a:solidFill>
                  <a:srgbClr val="626366"/>
                </a:solidFill>
              </a:defRPr>
            </a:lvl1pPr>
          </a:lstStyle>
          <a:p>
            <a:pPr>
              <a:defRPr/>
            </a:pPr>
            <a:endParaRPr lang="en-US" dirty="0">
              <a:latin typeface="Arial" pitchFamily="34" charset="0"/>
            </a:endParaRPr>
          </a:p>
        </p:txBody>
      </p:sp>
      <p:sp>
        <p:nvSpPr>
          <p:cNvPr id="1376261" name="Rectangle 5"/>
          <p:cNvSpPr>
            <a:spLocks noGrp="1" noChangeArrowheads="1"/>
          </p:cNvSpPr>
          <p:nvPr>
            <p:ph type="sldNum" sz="quarter" idx="3"/>
          </p:nvPr>
        </p:nvSpPr>
        <p:spPr bwMode="auto">
          <a:xfrm>
            <a:off x="3933825" y="8778875"/>
            <a:ext cx="3025775" cy="454025"/>
          </a:xfrm>
          <a:prstGeom prst="rect">
            <a:avLst/>
          </a:prstGeom>
          <a:noFill/>
          <a:ln w="9525">
            <a:noFill/>
            <a:miter lim="800000"/>
            <a:headEnd/>
            <a:tailEnd/>
          </a:ln>
          <a:effectLst/>
        </p:spPr>
        <p:txBody>
          <a:bodyPr vert="horz" wrap="square" lIns="90791" tIns="45395" rIns="90791" bIns="45395" numCol="1" anchor="b" anchorCtr="0" compatLnSpc="1">
            <a:prstTxWarp prst="textNoShape">
              <a:avLst/>
            </a:prstTxWarp>
          </a:bodyPr>
          <a:lstStyle>
            <a:lvl1pPr algn="r">
              <a:defRPr sz="1200">
                <a:solidFill>
                  <a:srgbClr val="626366"/>
                </a:solidFill>
              </a:defRPr>
            </a:lvl1pPr>
          </a:lstStyle>
          <a:p>
            <a:pPr>
              <a:defRPr/>
            </a:pPr>
            <a:fld id="{9C6327DA-7CE7-418B-B515-01554912C806}" type="slidenum">
              <a:rPr lang="en-US">
                <a:latin typeface="Arial" pitchFamily="34" charset="0"/>
              </a:rPr>
              <a:pPr>
                <a:defRPr/>
              </a:pPr>
              <a:t>‹#›</a:t>
            </a:fld>
            <a:endParaRPr lang="en-US" dirty="0">
              <a:latin typeface="Arial" pitchFamily="34" charset="0"/>
            </a:endParaRPr>
          </a:p>
        </p:txBody>
      </p:sp>
    </p:spTree>
    <p:extLst>
      <p:ext uri="{BB962C8B-B14F-4D97-AF65-F5344CB8AC3E}">
        <p14:creationId xmlns:p14="http://schemas.microsoft.com/office/powerpoint/2010/main" val="2945727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09900" cy="461963"/>
          </a:xfrm>
          <a:prstGeom prst="rect">
            <a:avLst/>
          </a:prstGeom>
          <a:noFill/>
          <a:ln w="9525">
            <a:noFill/>
            <a:miter lim="800000"/>
            <a:headEnd/>
            <a:tailEnd/>
          </a:ln>
        </p:spPr>
        <p:txBody>
          <a:bodyPr vert="horz" wrap="square" lIns="92369" tIns="46184" rIns="92369" bIns="46184" numCol="1" anchor="t" anchorCtr="0" compatLnSpc="1">
            <a:prstTxWarp prst="textNoShape">
              <a:avLst/>
            </a:prstTxWarp>
          </a:bodyPr>
          <a:lstStyle>
            <a:lvl1pPr defTabSz="923670">
              <a:defRPr sz="1200">
                <a:latin typeface="Arial" pitchFamily="34" charset="0"/>
              </a:defRPr>
            </a:lvl1pPr>
          </a:lstStyle>
          <a:p>
            <a:pPr>
              <a:defRPr/>
            </a:pPr>
            <a:endParaRPr lang="en-US" dirty="0"/>
          </a:p>
        </p:txBody>
      </p:sp>
      <p:sp>
        <p:nvSpPr>
          <p:cNvPr id="14339" name="Rectangle 3"/>
          <p:cNvSpPr>
            <a:spLocks noGrp="1" noChangeArrowheads="1"/>
          </p:cNvSpPr>
          <p:nvPr>
            <p:ph type="dt" idx="1"/>
          </p:nvPr>
        </p:nvSpPr>
        <p:spPr bwMode="auto">
          <a:xfrm>
            <a:off x="3937000" y="0"/>
            <a:ext cx="3009900" cy="461963"/>
          </a:xfrm>
          <a:prstGeom prst="rect">
            <a:avLst/>
          </a:prstGeom>
          <a:noFill/>
          <a:ln w="9525">
            <a:noFill/>
            <a:miter lim="800000"/>
            <a:headEnd/>
            <a:tailEnd/>
          </a:ln>
        </p:spPr>
        <p:txBody>
          <a:bodyPr vert="horz" wrap="square" lIns="92369" tIns="46184" rIns="92369" bIns="46184" numCol="1" anchor="t" anchorCtr="0" compatLnSpc="1">
            <a:prstTxWarp prst="textNoShape">
              <a:avLst/>
            </a:prstTxWarp>
          </a:bodyPr>
          <a:lstStyle>
            <a:lvl1pPr algn="r" defTabSz="923670">
              <a:defRPr sz="1200">
                <a:latin typeface="Arial" pitchFamily="34" charset="0"/>
              </a:defRPr>
            </a:lvl1pPr>
          </a:lstStyle>
          <a:p>
            <a:pPr>
              <a:defRPr/>
            </a:pPr>
            <a:endParaRPr lang="en-US" dirty="0"/>
          </a:p>
        </p:txBody>
      </p:sp>
      <p:sp>
        <p:nvSpPr>
          <p:cNvPr id="36868" name="Rectangle 4"/>
          <p:cNvSpPr>
            <a:spLocks noGrp="1" noRot="1" noChangeAspect="1" noChangeArrowheads="1" noTextEdit="1"/>
          </p:cNvSpPr>
          <p:nvPr>
            <p:ph type="sldImg" idx="2"/>
          </p:nvPr>
        </p:nvSpPr>
        <p:spPr bwMode="auto">
          <a:xfrm>
            <a:off x="1054100" y="690563"/>
            <a:ext cx="4838700" cy="345757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27100" y="4379913"/>
            <a:ext cx="5092700" cy="4149725"/>
          </a:xfrm>
          <a:prstGeom prst="rect">
            <a:avLst/>
          </a:prstGeom>
          <a:noFill/>
          <a:ln w="9525">
            <a:noFill/>
            <a:miter lim="800000"/>
            <a:headEnd/>
            <a:tailEnd/>
          </a:ln>
        </p:spPr>
        <p:txBody>
          <a:bodyPr vert="horz" wrap="square" lIns="92369" tIns="46184" rIns="92369" bIns="46184"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342" name="Rectangle 6"/>
          <p:cNvSpPr>
            <a:spLocks noGrp="1" noChangeArrowheads="1"/>
          </p:cNvSpPr>
          <p:nvPr>
            <p:ph type="ftr" sz="quarter" idx="4"/>
          </p:nvPr>
        </p:nvSpPr>
        <p:spPr bwMode="auto">
          <a:xfrm>
            <a:off x="0" y="8758238"/>
            <a:ext cx="3009900" cy="461962"/>
          </a:xfrm>
          <a:prstGeom prst="rect">
            <a:avLst/>
          </a:prstGeom>
          <a:noFill/>
          <a:ln w="9525">
            <a:noFill/>
            <a:miter lim="800000"/>
            <a:headEnd/>
            <a:tailEnd/>
          </a:ln>
        </p:spPr>
        <p:txBody>
          <a:bodyPr vert="horz" wrap="square" lIns="92369" tIns="46184" rIns="92369" bIns="46184" numCol="1" anchor="b" anchorCtr="0" compatLnSpc="1">
            <a:prstTxWarp prst="textNoShape">
              <a:avLst/>
            </a:prstTxWarp>
          </a:bodyPr>
          <a:lstStyle>
            <a:lvl1pPr defTabSz="923670">
              <a:defRPr sz="1200">
                <a:latin typeface="Arial" pitchFamily="34" charset="0"/>
              </a:defRPr>
            </a:lvl1pPr>
          </a:lstStyle>
          <a:p>
            <a:pPr>
              <a:defRPr/>
            </a:pPr>
            <a:endParaRPr lang="en-US" dirty="0"/>
          </a:p>
        </p:txBody>
      </p:sp>
      <p:sp>
        <p:nvSpPr>
          <p:cNvPr id="14343" name="Rectangle 7"/>
          <p:cNvSpPr>
            <a:spLocks noGrp="1" noChangeArrowheads="1"/>
          </p:cNvSpPr>
          <p:nvPr>
            <p:ph type="sldNum" sz="quarter" idx="5"/>
          </p:nvPr>
        </p:nvSpPr>
        <p:spPr bwMode="auto">
          <a:xfrm>
            <a:off x="3937000" y="8758238"/>
            <a:ext cx="3009900" cy="461962"/>
          </a:xfrm>
          <a:prstGeom prst="rect">
            <a:avLst/>
          </a:prstGeom>
          <a:noFill/>
          <a:ln w="9525">
            <a:noFill/>
            <a:miter lim="800000"/>
            <a:headEnd/>
            <a:tailEnd/>
          </a:ln>
        </p:spPr>
        <p:txBody>
          <a:bodyPr vert="horz" wrap="square" lIns="92369" tIns="46184" rIns="92369" bIns="46184" numCol="1" anchor="b" anchorCtr="0" compatLnSpc="1">
            <a:prstTxWarp prst="textNoShape">
              <a:avLst/>
            </a:prstTxWarp>
          </a:bodyPr>
          <a:lstStyle>
            <a:lvl1pPr algn="r" defTabSz="923670">
              <a:defRPr sz="1200">
                <a:latin typeface="Arial" pitchFamily="34" charset="0"/>
              </a:defRPr>
            </a:lvl1pPr>
          </a:lstStyle>
          <a:p>
            <a:pPr>
              <a:defRPr/>
            </a:pPr>
            <a:fld id="{C651E089-744D-4BC8-862F-214FF6DE66D3}" type="slidenum">
              <a:rPr lang="en-US" smtClean="0"/>
              <a:pPr>
                <a:defRPr/>
              </a:pPr>
              <a:t>‹#›</a:t>
            </a:fld>
            <a:endParaRPr lang="en-US" dirty="0"/>
          </a:p>
        </p:txBody>
      </p:sp>
    </p:spTree>
    <p:extLst>
      <p:ext uri="{BB962C8B-B14F-4D97-AF65-F5344CB8AC3E}">
        <p14:creationId xmlns:p14="http://schemas.microsoft.com/office/powerpoint/2010/main" val="1538105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F975499-8A82-4BBA-ACD9-031110C5B036}" type="slidenum">
              <a:rPr lang="en-US"/>
              <a:pPr/>
              <a:t>0</a:t>
            </a:fld>
            <a:endParaRPr lang="en-US"/>
          </a:p>
        </p:txBody>
      </p:sp>
      <p:sp>
        <p:nvSpPr>
          <p:cNvPr id="22531" name="Rectangle 2"/>
          <p:cNvSpPr>
            <a:spLocks noGrp="1" noRot="1" noChangeAspect="1" noChangeArrowheads="1" noTextEdit="1"/>
          </p:cNvSpPr>
          <p:nvPr>
            <p:ph type="sldImg"/>
          </p:nvPr>
        </p:nvSpPr>
        <p:spPr>
          <a:xfrm>
            <a:off x="1054100" y="690563"/>
            <a:ext cx="4838700" cy="3457575"/>
          </a:xfrm>
          <a:ln/>
        </p:spPr>
      </p:sp>
      <p:sp>
        <p:nvSpPr>
          <p:cNvPr id="22532" name="Rectangle 3"/>
          <p:cNvSpPr>
            <a:spLocks noGrp="1" noChangeArrowheads="1"/>
          </p:cNvSpPr>
          <p:nvPr>
            <p:ph type="body" idx="1"/>
          </p:nvPr>
        </p:nvSpPr>
        <p:spPr>
          <a:noFill/>
          <a:ln/>
        </p:spPr>
        <p:txBody>
          <a:bodyPr/>
          <a:lstStyle/>
          <a:p>
            <a:pPr marL="226977" indent="-226977">
              <a:lnSpc>
                <a:spcPct val="80000"/>
              </a:lnSpc>
              <a:defRPr/>
            </a:pPr>
            <a:r>
              <a:rPr lang="en-US" sz="1000" b="1" dirty="0"/>
              <a:t>Introduction:</a:t>
            </a:r>
            <a:r>
              <a:rPr lang="en-US" sz="1000" dirty="0"/>
              <a:t>  </a:t>
            </a:r>
          </a:p>
          <a:p>
            <a:pPr marL="226977" indent="-226977">
              <a:lnSpc>
                <a:spcPct val="80000"/>
              </a:lnSpc>
              <a:defRPr/>
            </a:pPr>
            <a:r>
              <a:rPr lang="en-US" sz="1000" b="1" dirty="0">
                <a:solidFill>
                  <a:schemeClr val="accent2"/>
                </a:solidFill>
              </a:rPr>
              <a:t>This PowerPoint presentation is designed to go with the “Saving to Buy a Car” mini-lesson</a:t>
            </a:r>
            <a:r>
              <a:rPr lang="en-US" sz="1000" b="1" baseline="0" dirty="0">
                <a:solidFill>
                  <a:schemeClr val="accent2"/>
                </a:solidFill>
              </a:rPr>
              <a:t> found on </a:t>
            </a:r>
            <a:r>
              <a:rPr lang="en-US" sz="1000" b="1" baseline="0" dirty="0" err="1">
                <a:solidFill>
                  <a:schemeClr val="accent2"/>
                </a:solidFill>
              </a:rPr>
              <a:t>TeamWorks</a:t>
            </a:r>
            <a:r>
              <a:rPr lang="en-US" sz="1000" b="1" baseline="0" dirty="0">
                <a:solidFill>
                  <a:schemeClr val="accent2"/>
                </a:solidFill>
              </a:rPr>
              <a:t>&gt;Sites A-Z&gt;H&gt;Hands on Banking Resource Center&gt;Classroom Lessons&gt;High School</a:t>
            </a:r>
            <a:endParaRPr lang="en-US" sz="1000" b="1" dirty="0">
              <a:solidFill>
                <a:schemeClr val="accent2"/>
              </a:solidFill>
            </a:endParaRPr>
          </a:p>
          <a:p>
            <a:pPr marL="226977" indent="-226977">
              <a:lnSpc>
                <a:spcPct val="80000"/>
              </a:lnSpc>
              <a:buFont typeface="Wingdings" pitchFamily="2" charset="2"/>
              <a:buChar char="§"/>
              <a:defRPr/>
            </a:pPr>
            <a:r>
              <a:rPr lang="en-US" sz="1000" u="sng" dirty="0"/>
              <a:t>Introduce yourself</a:t>
            </a:r>
            <a:r>
              <a:rPr lang="en-US" sz="1000" dirty="0"/>
              <a:t> to the class. Share with them a brief description of your role at Wells Fargo.</a:t>
            </a:r>
          </a:p>
          <a:p>
            <a:pPr marL="226977" indent="-226977">
              <a:lnSpc>
                <a:spcPct val="80000"/>
              </a:lnSpc>
              <a:buFont typeface="Wingdings" pitchFamily="2" charset="2"/>
              <a:buChar char="§"/>
              <a:defRPr/>
            </a:pPr>
            <a:r>
              <a:rPr lang="en-US" sz="1000" dirty="0"/>
              <a:t>Opening questions:</a:t>
            </a:r>
          </a:p>
          <a:p>
            <a:pPr marL="680931" lvl="1" indent="-226977">
              <a:lnSpc>
                <a:spcPct val="80000"/>
              </a:lnSpc>
              <a:buFont typeface="Wingdings" pitchFamily="2" charset="2"/>
              <a:buChar char="§"/>
              <a:defRPr/>
            </a:pPr>
            <a:r>
              <a:rPr lang="en-US" sz="1000" dirty="0"/>
              <a:t>Who here is saving for a car? How much money do you figure you’ll need to save? How did you arrive at that number? </a:t>
            </a:r>
          </a:p>
          <a:p>
            <a:pPr marL="453954" lvl="1" indent="0">
              <a:lnSpc>
                <a:spcPct val="80000"/>
              </a:lnSpc>
              <a:buFont typeface="Wingdings" pitchFamily="2" charset="2"/>
              <a:buNone/>
              <a:defRPr/>
            </a:pPr>
            <a:endParaRPr lang="en-US" sz="1000" dirty="0"/>
          </a:p>
          <a:p>
            <a:pPr marL="226977" indent="-226977">
              <a:lnSpc>
                <a:spcPct val="80000"/>
              </a:lnSpc>
              <a:buFont typeface="Wingdings" pitchFamily="2" charset="2"/>
              <a:buChar char="§"/>
              <a:defRPr/>
            </a:pPr>
            <a:r>
              <a:rPr lang="en-US" sz="1000" dirty="0"/>
              <a:t>Overview of today’s lesson</a:t>
            </a:r>
          </a:p>
          <a:p>
            <a:pPr marL="680931" lvl="1" indent="-226977">
              <a:lnSpc>
                <a:spcPct val="80000"/>
              </a:lnSpc>
              <a:buFont typeface="Wingdings" pitchFamily="2" charset="2"/>
              <a:buChar char="§"/>
              <a:defRPr/>
            </a:pPr>
            <a:r>
              <a:rPr lang="en-US" sz="1000" dirty="0"/>
              <a:t>I want us to talk about the importance of savings, earning money on your money.. better known as interest </a:t>
            </a:r>
          </a:p>
          <a:p>
            <a:pPr marL="680931" lvl="1" indent="-226977">
              <a:lnSpc>
                <a:spcPct val="80000"/>
              </a:lnSpc>
              <a:buFont typeface="Wingdings" pitchFamily="2" charset="2"/>
              <a:buChar char="§"/>
              <a:defRPr/>
            </a:pPr>
            <a:r>
              <a:rPr lang="en-US" sz="1000" dirty="0"/>
              <a:t>Then how do we take the principles of savings and apply them to help you buy or keep the car of your dreams</a:t>
            </a:r>
          </a:p>
          <a:p>
            <a:pPr marL="680931" lvl="1" indent="-226977">
              <a:lnSpc>
                <a:spcPct val="80000"/>
              </a:lnSpc>
              <a:defRPr/>
            </a:pPr>
            <a:endParaRPr lang="en-US" sz="1000" dirty="0"/>
          </a:p>
          <a:p>
            <a:pPr marL="226977" indent="-226977">
              <a:lnSpc>
                <a:spcPct val="80000"/>
              </a:lnSpc>
              <a:defRPr/>
            </a:pPr>
            <a:r>
              <a:rPr lang="en-US" sz="1000" b="1" dirty="0"/>
              <a:t>IMPORTANT NOTE:</a:t>
            </a:r>
          </a:p>
          <a:p>
            <a:pPr marL="226977" indent="-226977">
              <a:lnSpc>
                <a:spcPct val="80000"/>
              </a:lnSpc>
              <a:buFont typeface="Wingdings" pitchFamily="2" charset="2"/>
              <a:buChar char="§"/>
              <a:defRPr/>
            </a:pPr>
            <a:r>
              <a:rPr lang="en-US" sz="1000" dirty="0"/>
              <a:t>Have the following Hands on Banking Library articles which</a:t>
            </a:r>
            <a:r>
              <a:rPr lang="en-US" sz="1000" baseline="0" dirty="0"/>
              <a:t> are part of the mini-lesson ready for distribution. </a:t>
            </a:r>
            <a:endParaRPr lang="en-US" sz="1000" dirty="0"/>
          </a:p>
          <a:p>
            <a:pPr marL="680931" lvl="1" indent="-226977">
              <a:lnSpc>
                <a:spcPct val="80000"/>
              </a:lnSpc>
              <a:buFont typeface="Wingdings" pitchFamily="2" charset="2"/>
              <a:buChar char="§"/>
              <a:defRPr/>
            </a:pPr>
            <a:r>
              <a:rPr lang="en-US" sz="1000" dirty="0"/>
              <a:t>Smart Car Shopping</a:t>
            </a:r>
          </a:p>
          <a:p>
            <a:pPr marL="680931" lvl="1" indent="-226977">
              <a:lnSpc>
                <a:spcPct val="80000"/>
              </a:lnSpc>
              <a:buFont typeface="Wingdings" pitchFamily="2" charset="2"/>
              <a:buChar char="§"/>
              <a:defRPr/>
            </a:pPr>
            <a:r>
              <a:rPr lang="en-US" sz="1000" dirty="0"/>
              <a:t>Used Car Purchasing Tips</a:t>
            </a:r>
          </a:p>
          <a:p>
            <a:pPr marL="680931" lvl="1" indent="-226977">
              <a:lnSpc>
                <a:spcPct val="80000"/>
              </a:lnSpc>
              <a:buFont typeface="Wingdings" pitchFamily="2" charset="2"/>
              <a:buChar char="§"/>
              <a:defRPr/>
            </a:pPr>
            <a:r>
              <a:rPr lang="en-US" sz="1000" dirty="0"/>
              <a:t>Auto Insurance </a:t>
            </a:r>
          </a:p>
          <a:p>
            <a:pPr eaLnBrk="1" hangingPunct="1">
              <a:lnSpc>
                <a:spcPct val="80000"/>
              </a:lnSpc>
            </a:pPr>
            <a:endParaRPr lang="en-US" sz="900" dirty="0"/>
          </a:p>
          <a:p>
            <a:pPr eaLnBrk="1" hangingPunct="1">
              <a:lnSpc>
                <a:spcPct val="80000"/>
              </a:lnSpc>
            </a:pPr>
            <a:endParaRPr lang="en-US" sz="900" dirty="0"/>
          </a:p>
        </p:txBody>
      </p:sp>
    </p:spTree>
    <p:extLst>
      <p:ext uri="{BB962C8B-B14F-4D97-AF65-F5344CB8AC3E}">
        <p14:creationId xmlns:p14="http://schemas.microsoft.com/office/powerpoint/2010/main" val="608550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054100" y="690563"/>
            <a:ext cx="4838700" cy="3457575"/>
          </a:xfrm>
          <a:ln/>
        </p:spPr>
      </p:sp>
      <p:sp>
        <p:nvSpPr>
          <p:cNvPr id="3" name="Notes Placeholder 2"/>
          <p:cNvSpPr>
            <a:spLocks noGrp="1"/>
          </p:cNvSpPr>
          <p:nvPr>
            <p:ph type="body" idx="1"/>
          </p:nvPr>
        </p:nvSpPr>
        <p:spPr/>
        <p:txBody>
          <a:bodyPr>
            <a:normAutofit/>
          </a:bodyPr>
          <a:lstStyle/>
          <a:p>
            <a:pPr marL="226977" indent="-226977">
              <a:lnSpc>
                <a:spcPct val="80000"/>
              </a:lnSpc>
              <a:defRPr/>
            </a:pPr>
            <a:r>
              <a:rPr lang="en-US" sz="1000" b="1" dirty="0"/>
              <a:t>Presenter Notes:</a:t>
            </a:r>
          </a:p>
          <a:p>
            <a:pPr marL="226977" indent="-226977">
              <a:lnSpc>
                <a:spcPct val="80000"/>
              </a:lnSpc>
              <a:buFont typeface="Wingdings" pitchFamily="2" charset="2"/>
              <a:buChar char="§"/>
              <a:defRPr/>
            </a:pPr>
            <a:endParaRPr lang="en-US" sz="1000" b="1" dirty="0"/>
          </a:p>
          <a:p>
            <a:pPr marL="226977" indent="-226977">
              <a:lnSpc>
                <a:spcPct val="80000"/>
              </a:lnSpc>
              <a:buFont typeface="Wingdings" pitchFamily="2" charset="2"/>
              <a:buChar char="§"/>
              <a:defRPr/>
            </a:pPr>
            <a:r>
              <a:rPr lang="en-US" sz="1000" dirty="0"/>
              <a:t>Ask if anyone has any final questions?</a:t>
            </a:r>
          </a:p>
          <a:p>
            <a:pPr marL="226977" indent="-226977">
              <a:lnSpc>
                <a:spcPct val="80000"/>
              </a:lnSpc>
              <a:buFont typeface="Wingdings" pitchFamily="2" charset="2"/>
              <a:buChar char="§"/>
              <a:defRPr/>
            </a:pPr>
            <a:r>
              <a:rPr lang="en-US" sz="1000" dirty="0"/>
              <a:t>One final point to make to all of you whether you have a car now or will be buying one in the future --- AUTO INSURANCE.</a:t>
            </a:r>
          </a:p>
          <a:p>
            <a:pPr marL="226977" indent="-226977">
              <a:lnSpc>
                <a:spcPct val="80000"/>
              </a:lnSpc>
              <a:buFont typeface="Wingdings" pitchFamily="2" charset="2"/>
              <a:buChar char="§"/>
              <a:defRPr/>
            </a:pPr>
            <a:r>
              <a:rPr lang="en-US" sz="1000" dirty="0"/>
              <a:t>AUTO INSURANCE is not only protection for you and your passengers, it protects others on the road and is REQUIRED in all states.</a:t>
            </a:r>
          </a:p>
          <a:p>
            <a:pPr marL="226977" indent="-226977">
              <a:lnSpc>
                <a:spcPct val="80000"/>
              </a:lnSpc>
              <a:defRPr/>
            </a:pPr>
            <a:endParaRPr lang="en-US" sz="1000" dirty="0"/>
          </a:p>
          <a:p>
            <a:pPr marL="226977" indent="-226977">
              <a:lnSpc>
                <a:spcPct val="80000"/>
              </a:lnSpc>
              <a:defRPr/>
            </a:pPr>
            <a:r>
              <a:rPr lang="en-US" sz="1000" b="1" dirty="0"/>
              <a:t>Handout</a:t>
            </a:r>
            <a:r>
              <a:rPr lang="en-US" sz="1000" dirty="0"/>
              <a:t>:	</a:t>
            </a:r>
            <a:r>
              <a:rPr lang="en-US" sz="1000" i="0" dirty="0"/>
              <a:t>Auto Insurance</a:t>
            </a:r>
            <a:r>
              <a:rPr lang="en-US" sz="1000" i="0" baseline="0" dirty="0"/>
              <a:t> (Go to www.handsonbanking.org &gt;Young Adults&gt;Library&gt;Spending Smart&gt;</a:t>
            </a:r>
            <a:r>
              <a:rPr lang="en-US" sz="1000" i="1" baseline="0" dirty="0"/>
              <a:t>Auto Insurance: Read This Before you Get Behind the Wheel)</a:t>
            </a:r>
            <a:endParaRPr lang="en-US" sz="1000" dirty="0"/>
          </a:p>
          <a:p>
            <a:pPr marL="226977" indent="-226977">
              <a:lnSpc>
                <a:spcPct val="80000"/>
              </a:lnSpc>
              <a:defRPr/>
            </a:pPr>
            <a:r>
              <a:rPr lang="en-US" sz="1000" dirty="0"/>
              <a:t>Thank the participants for allowing you to spend time with them today</a:t>
            </a:r>
          </a:p>
          <a:p>
            <a:pPr marL="226977" indent="-226977">
              <a:lnSpc>
                <a:spcPct val="80000"/>
              </a:lnSpc>
              <a:defRPr/>
            </a:pPr>
            <a:r>
              <a:rPr lang="en-US" sz="1000" b="1" dirty="0"/>
              <a:t>After class</a:t>
            </a:r>
          </a:p>
          <a:p>
            <a:pPr marL="226977" indent="-226977">
              <a:lnSpc>
                <a:spcPct val="80000"/>
              </a:lnSpc>
              <a:buFontTx/>
              <a:buChar char="•"/>
              <a:defRPr/>
            </a:pPr>
            <a:r>
              <a:rPr lang="en-US" sz="1000" dirty="0"/>
              <a:t>Follow-up with the teacher or program director.</a:t>
            </a:r>
          </a:p>
          <a:p>
            <a:pPr marL="226977" indent="-226977">
              <a:lnSpc>
                <a:spcPct val="80000"/>
              </a:lnSpc>
              <a:buFontTx/>
              <a:buChar char="•"/>
              <a:defRPr/>
            </a:pPr>
            <a:r>
              <a:rPr lang="en-US" sz="1000" dirty="0"/>
              <a:t>Take a few minutes to ask the teacher or program director how they thought the lesson went. Ask if there are other materials or information you could provide them.</a:t>
            </a:r>
          </a:p>
          <a:p>
            <a:pPr marL="226977" indent="-226977">
              <a:lnSpc>
                <a:spcPct val="80000"/>
              </a:lnSpc>
              <a:buFontTx/>
              <a:buChar char="•"/>
              <a:defRPr/>
            </a:pPr>
            <a:r>
              <a:rPr lang="en-US" sz="1000" dirty="0"/>
              <a:t>Consider writing a thank you note as a follow-up to your visit.</a:t>
            </a:r>
          </a:p>
          <a:p>
            <a:pPr marL="226977" indent="-226977">
              <a:lnSpc>
                <a:spcPct val="80000"/>
              </a:lnSpc>
              <a:defRPr/>
            </a:pPr>
            <a:endParaRPr lang="en-US" sz="1000" dirty="0"/>
          </a:p>
          <a:p>
            <a:pPr>
              <a:defRPr/>
            </a:pPr>
            <a:endParaRPr lang="en-US" sz="1000" dirty="0"/>
          </a:p>
        </p:txBody>
      </p:sp>
      <p:sp>
        <p:nvSpPr>
          <p:cNvPr id="47108" name="Slide Number Placeholder 3"/>
          <p:cNvSpPr>
            <a:spLocks noGrp="1"/>
          </p:cNvSpPr>
          <p:nvPr>
            <p:ph type="sldNum" sz="quarter" idx="5"/>
          </p:nvPr>
        </p:nvSpPr>
        <p:spPr>
          <a:noFill/>
        </p:spPr>
        <p:txBody>
          <a:bodyPr/>
          <a:lstStyle/>
          <a:p>
            <a:pPr defTabSz="922338"/>
            <a:fld id="{851BBFA0-8CF6-4547-BA38-C515A65B0971}" type="slidenum">
              <a:rPr lang="en-US" smtClean="0"/>
              <a:pPr defTabSz="922338"/>
              <a:t>9</a:t>
            </a:fld>
            <a:endParaRPr lang="en-US"/>
          </a:p>
        </p:txBody>
      </p:sp>
    </p:spTree>
    <p:extLst>
      <p:ext uri="{BB962C8B-B14F-4D97-AF65-F5344CB8AC3E}">
        <p14:creationId xmlns:p14="http://schemas.microsoft.com/office/powerpoint/2010/main" val="1209893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054100" y="690563"/>
            <a:ext cx="4838700" cy="3457575"/>
          </a:xfrm>
          <a:ln/>
        </p:spPr>
      </p:sp>
      <p:sp>
        <p:nvSpPr>
          <p:cNvPr id="38915" name="Notes Placeholder 2"/>
          <p:cNvSpPr>
            <a:spLocks noGrp="1"/>
          </p:cNvSpPr>
          <p:nvPr>
            <p:ph type="body" idx="1"/>
          </p:nvPr>
        </p:nvSpPr>
        <p:spPr>
          <a:noFill/>
          <a:ln/>
        </p:spPr>
        <p:txBody>
          <a:bodyPr/>
          <a:lstStyle/>
          <a:p>
            <a:r>
              <a:rPr lang="en-US" sz="1000" b="1" dirty="0"/>
              <a:t>Presenter Notes:</a:t>
            </a:r>
            <a:endParaRPr lang="en-US" sz="1000" dirty="0"/>
          </a:p>
          <a:p>
            <a:pPr>
              <a:buFontTx/>
              <a:buChar char="•"/>
            </a:pPr>
            <a:r>
              <a:rPr lang="en-US" sz="1000" dirty="0"/>
              <a:t>Ask the students to give their opinion on what things they need to consider before they buy a car?</a:t>
            </a:r>
          </a:p>
          <a:p>
            <a:endParaRPr lang="en-US" sz="1000" dirty="0"/>
          </a:p>
          <a:p>
            <a:pPr>
              <a:buFontTx/>
              <a:buChar char="•"/>
            </a:pPr>
            <a:r>
              <a:rPr lang="en-US" sz="1000" kern="1200" dirty="0">
                <a:solidFill>
                  <a:schemeClr val="tx1"/>
                </a:solidFill>
                <a:effectLst/>
              </a:rPr>
              <a:t>Ask them what other expenses come with owning a car e.g. insurance, repairs, cost of gas, etc.</a:t>
            </a:r>
          </a:p>
          <a:p>
            <a:endParaRPr lang="en-US" sz="1000" i="1" dirty="0"/>
          </a:p>
          <a:p>
            <a:endParaRPr lang="en-US" sz="1000" dirty="0"/>
          </a:p>
          <a:p>
            <a:r>
              <a:rPr lang="en-US" sz="1100" b="1" dirty="0"/>
              <a:t>Click</a:t>
            </a:r>
          </a:p>
          <a:p>
            <a:endParaRPr lang="en-US" dirty="0"/>
          </a:p>
        </p:txBody>
      </p:sp>
      <p:sp>
        <p:nvSpPr>
          <p:cNvPr id="38916" name="Slide Number Placeholder 3"/>
          <p:cNvSpPr>
            <a:spLocks noGrp="1"/>
          </p:cNvSpPr>
          <p:nvPr>
            <p:ph type="sldNum" sz="quarter" idx="5"/>
          </p:nvPr>
        </p:nvSpPr>
        <p:spPr>
          <a:noFill/>
        </p:spPr>
        <p:txBody>
          <a:bodyPr/>
          <a:lstStyle/>
          <a:p>
            <a:pPr defTabSz="922338"/>
            <a:fld id="{5AF5475E-9A11-4653-84F9-B0E210F9B9FE}" type="slidenum">
              <a:rPr lang="en-US" smtClean="0"/>
              <a:pPr defTabSz="922338"/>
              <a:t>1</a:t>
            </a:fld>
            <a:endParaRPr lang="en-US"/>
          </a:p>
        </p:txBody>
      </p:sp>
    </p:spTree>
    <p:extLst>
      <p:ext uri="{BB962C8B-B14F-4D97-AF65-F5344CB8AC3E}">
        <p14:creationId xmlns:p14="http://schemas.microsoft.com/office/powerpoint/2010/main" val="215260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22338"/>
            <a:fld id="{93ADF55F-97B0-4A24-9AFA-1F66D20114E3}" type="slidenum">
              <a:rPr lang="en-US" smtClean="0"/>
              <a:pPr defTabSz="922338"/>
              <a:t>2</a:t>
            </a:fld>
            <a:endParaRPr lang="en-US"/>
          </a:p>
        </p:txBody>
      </p:sp>
      <p:sp>
        <p:nvSpPr>
          <p:cNvPr id="39939" name="Rectangle 2"/>
          <p:cNvSpPr>
            <a:spLocks noGrp="1" noRot="1" noChangeAspect="1" noChangeArrowheads="1" noTextEdit="1"/>
          </p:cNvSpPr>
          <p:nvPr>
            <p:ph type="sldImg"/>
          </p:nvPr>
        </p:nvSpPr>
        <p:spPr>
          <a:xfrm>
            <a:off x="1054100" y="690563"/>
            <a:ext cx="4838700" cy="3457575"/>
          </a:xfrm>
          <a:ln/>
        </p:spPr>
      </p:sp>
      <p:sp>
        <p:nvSpPr>
          <p:cNvPr id="39940" name="Rectangle 3"/>
          <p:cNvSpPr>
            <a:spLocks noGrp="1" noChangeArrowheads="1"/>
          </p:cNvSpPr>
          <p:nvPr>
            <p:ph type="body" idx="1"/>
          </p:nvPr>
        </p:nvSpPr>
        <p:spPr>
          <a:noFill/>
          <a:ln/>
        </p:spPr>
        <p:txBody>
          <a:bodyPr/>
          <a:lstStyle/>
          <a:p>
            <a:pPr eaLnBrk="1" hangingPunct="1">
              <a:lnSpc>
                <a:spcPct val="90000"/>
              </a:lnSpc>
            </a:pPr>
            <a:r>
              <a:rPr lang="en-US" sz="1000" b="1" dirty="0"/>
              <a:t>Presenter Notes:</a:t>
            </a:r>
          </a:p>
          <a:p>
            <a:pPr eaLnBrk="1" hangingPunct="1">
              <a:lnSpc>
                <a:spcPct val="90000"/>
              </a:lnSpc>
              <a:buFontTx/>
              <a:buChar char="•"/>
            </a:pPr>
            <a:r>
              <a:rPr lang="en-US" sz="1000" dirty="0"/>
              <a:t>Ask how many students have a savings account? </a:t>
            </a:r>
          </a:p>
          <a:p>
            <a:pPr eaLnBrk="1" hangingPunct="1">
              <a:lnSpc>
                <a:spcPct val="90000"/>
              </a:lnSpc>
              <a:buFontTx/>
              <a:buChar char="•"/>
            </a:pPr>
            <a:r>
              <a:rPr lang="en-US" sz="1000" dirty="0"/>
              <a:t>Managing your money means taking personal responsibility for it. Savings accounts that are insured by the FDIC are a safe place to keep your money until you need it for large purchases – like a car or emergency needs in the future.</a:t>
            </a:r>
          </a:p>
          <a:p>
            <a:pPr eaLnBrk="1" hangingPunct="1">
              <a:lnSpc>
                <a:spcPct val="90000"/>
              </a:lnSpc>
              <a:buFontTx/>
              <a:buChar char="•"/>
            </a:pPr>
            <a:r>
              <a:rPr lang="en-US" sz="1000" dirty="0"/>
              <a:t>Savings accounts are also a way to help your money grow by earning interest. What does it mean to “earn interest”? A bank compensates customers for the use of funds with a payment to their account on a regular schedule,</a:t>
            </a:r>
            <a:r>
              <a:rPr lang="en-US" sz="1000" baseline="0" dirty="0"/>
              <a:t> based on a calculation of interest. </a:t>
            </a:r>
            <a:r>
              <a:rPr lang="en-US" sz="1000" dirty="0"/>
              <a:t>Not all bank accounts pay interest, but many do. </a:t>
            </a:r>
          </a:p>
          <a:p>
            <a:pPr eaLnBrk="1" hangingPunct="1">
              <a:lnSpc>
                <a:spcPct val="90000"/>
              </a:lnSpc>
              <a:buFontTx/>
              <a:buChar char="•"/>
            </a:pPr>
            <a:r>
              <a:rPr lang="en-US" sz="1000" dirty="0"/>
              <a:t>The </a:t>
            </a:r>
            <a:r>
              <a:rPr lang="en-US" sz="1000" i="1" dirty="0"/>
              <a:t>amount </a:t>
            </a:r>
            <a:r>
              <a:rPr lang="en-US" sz="1000" dirty="0"/>
              <a:t>of interest you’ll earn depends on three factors:</a:t>
            </a:r>
          </a:p>
          <a:p>
            <a:pPr lvl="1" eaLnBrk="1" hangingPunct="1">
              <a:lnSpc>
                <a:spcPct val="90000"/>
              </a:lnSpc>
              <a:buFont typeface="Arial" pitchFamily="34" charset="0"/>
              <a:buChar char="•"/>
            </a:pPr>
            <a:r>
              <a:rPr lang="en-US" sz="1000" dirty="0"/>
              <a:t>The first factor is the </a:t>
            </a:r>
            <a:r>
              <a:rPr lang="en-US" sz="1000" b="1" dirty="0"/>
              <a:t>interest rate.</a:t>
            </a:r>
            <a:r>
              <a:rPr lang="en-US" sz="1000" dirty="0"/>
              <a:t> This is the rate the bank uses to calculate the amount of interest it is going to pay you for having your money in the bank. The higher the interest rate, the more your money grows.  </a:t>
            </a:r>
          </a:p>
          <a:p>
            <a:pPr lvl="1" eaLnBrk="1" hangingPunct="1">
              <a:lnSpc>
                <a:spcPct val="90000"/>
              </a:lnSpc>
              <a:buFont typeface="Arial" pitchFamily="34" charset="0"/>
              <a:buChar char="•"/>
            </a:pPr>
            <a:r>
              <a:rPr lang="en-US" sz="1000" dirty="0"/>
              <a:t>The second factor is how </a:t>
            </a:r>
            <a:r>
              <a:rPr lang="en-US" sz="1000" i="1" dirty="0"/>
              <a:t>long</a:t>
            </a:r>
            <a:r>
              <a:rPr lang="en-US" sz="1000" dirty="0"/>
              <a:t> you keep the money deposited in your account.</a:t>
            </a:r>
          </a:p>
          <a:p>
            <a:pPr lvl="1" eaLnBrk="1" hangingPunct="1">
              <a:lnSpc>
                <a:spcPct val="90000"/>
              </a:lnSpc>
              <a:buFont typeface="Arial" pitchFamily="34" charset="0"/>
              <a:buChar char="•"/>
            </a:pPr>
            <a:r>
              <a:rPr lang="en-US" sz="1000" dirty="0"/>
              <a:t>The third factor is </a:t>
            </a:r>
            <a:r>
              <a:rPr lang="en-US" sz="1000" i="1" dirty="0"/>
              <a:t>how </a:t>
            </a:r>
            <a:r>
              <a:rPr lang="en-US" sz="1000" dirty="0"/>
              <a:t>the bank pays the interest. Almost all banks </a:t>
            </a:r>
            <a:r>
              <a:rPr lang="en-US" sz="1000" b="1" dirty="0"/>
              <a:t>compound </a:t>
            </a:r>
            <a:r>
              <a:rPr lang="en-US" sz="1000" dirty="0"/>
              <a:t>interest. Compounding means a financial institution pays you interest not only on the amount you originally deposited, but also on the interest your deposit has earned over time. Each time, you’re paid interest on the new, total amount you have in your account. </a:t>
            </a:r>
          </a:p>
          <a:p>
            <a:pPr eaLnBrk="1" hangingPunct="1">
              <a:lnSpc>
                <a:spcPct val="90000"/>
              </a:lnSpc>
              <a:buFontTx/>
              <a:buChar char="•"/>
            </a:pPr>
            <a:r>
              <a:rPr lang="en-US" sz="1000" dirty="0"/>
              <a:t>Compound interest can really add up over time. If you want your money to grow, remember that as a young person you have the opportunity to start saving early and use time to your advantage. So start saving and earning interest now!</a:t>
            </a:r>
          </a:p>
          <a:p>
            <a:pPr eaLnBrk="1" hangingPunct="1">
              <a:lnSpc>
                <a:spcPct val="90000"/>
              </a:lnSpc>
            </a:pPr>
            <a:r>
              <a:rPr lang="en-US" sz="1000" b="1" dirty="0"/>
              <a:t>Click</a:t>
            </a:r>
          </a:p>
          <a:p>
            <a:pPr eaLnBrk="1" hangingPunct="1">
              <a:lnSpc>
                <a:spcPct val="90000"/>
              </a:lnSpc>
            </a:pPr>
            <a:endParaRPr lang="en-US" sz="1000" b="1" dirty="0"/>
          </a:p>
        </p:txBody>
      </p:sp>
    </p:spTree>
    <p:extLst>
      <p:ext uri="{BB962C8B-B14F-4D97-AF65-F5344CB8AC3E}">
        <p14:creationId xmlns:p14="http://schemas.microsoft.com/office/powerpoint/2010/main" val="375629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22338"/>
            <a:fld id="{61F21798-876B-4185-A378-62EC0F0F0FFC}" type="slidenum">
              <a:rPr lang="en-US" smtClean="0"/>
              <a:pPr defTabSz="922338"/>
              <a:t>3</a:t>
            </a:fld>
            <a:endParaRPr lang="en-US"/>
          </a:p>
        </p:txBody>
      </p:sp>
      <p:sp>
        <p:nvSpPr>
          <p:cNvPr id="40963" name="Rectangle 2"/>
          <p:cNvSpPr>
            <a:spLocks noGrp="1" noRot="1" noChangeAspect="1" noChangeArrowheads="1" noTextEdit="1"/>
          </p:cNvSpPr>
          <p:nvPr>
            <p:ph type="sldImg"/>
          </p:nvPr>
        </p:nvSpPr>
        <p:spPr>
          <a:xfrm>
            <a:off x="1054100" y="690563"/>
            <a:ext cx="4838700" cy="3457575"/>
          </a:xfrm>
          <a:ln/>
        </p:spPr>
      </p:sp>
      <p:sp>
        <p:nvSpPr>
          <p:cNvPr id="40964" name="Rectangle 3"/>
          <p:cNvSpPr>
            <a:spLocks noGrp="1" noChangeArrowheads="1"/>
          </p:cNvSpPr>
          <p:nvPr>
            <p:ph type="body" idx="1"/>
          </p:nvPr>
        </p:nvSpPr>
        <p:spPr>
          <a:noFill/>
          <a:ln/>
        </p:spPr>
        <p:txBody>
          <a:bodyPr/>
          <a:lstStyle/>
          <a:p>
            <a:pPr eaLnBrk="1" hangingPunct="1"/>
            <a:r>
              <a:rPr lang="en-US" sz="1000" b="1" dirty="0"/>
              <a:t>Presenter Notes:</a:t>
            </a:r>
          </a:p>
          <a:p>
            <a:pPr eaLnBrk="1" hangingPunct="1">
              <a:buFontTx/>
              <a:buChar char="•"/>
            </a:pPr>
            <a:r>
              <a:rPr lang="en-US" sz="1000" b="1" dirty="0"/>
              <a:t>Distribute the Handout: </a:t>
            </a:r>
            <a:r>
              <a:rPr lang="en-US" sz="1000" i="1" dirty="0"/>
              <a:t>Smart Car Shopping</a:t>
            </a:r>
          </a:p>
          <a:p>
            <a:pPr eaLnBrk="1" hangingPunct="1"/>
            <a:endParaRPr lang="en-US" sz="1000" dirty="0"/>
          </a:p>
          <a:p>
            <a:pPr eaLnBrk="1" hangingPunct="1">
              <a:buFontTx/>
              <a:buChar char="•"/>
            </a:pPr>
            <a:r>
              <a:rPr lang="en-US" sz="1000" dirty="0"/>
              <a:t>Highlight the key points in this article </a:t>
            </a:r>
          </a:p>
          <a:p>
            <a:pPr lvl="1" eaLnBrk="1" hangingPunct="1">
              <a:buFontTx/>
              <a:buChar char="•"/>
            </a:pPr>
            <a:r>
              <a:rPr lang="en-US" sz="1000" dirty="0"/>
              <a:t>Determining what you really need vs. what you can afford</a:t>
            </a:r>
          </a:p>
          <a:p>
            <a:pPr lvl="1" eaLnBrk="1" hangingPunct="1">
              <a:buFontTx/>
              <a:buChar char="•"/>
            </a:pPr>
            <a:r>
              <a:rPr lang="en-US" sz="1000" dirty="0"/>
              <a:t>Be flexible as you shop – compare costs &amp; dealers </a:t>
            </a:r>
          </a:p>
          <a:p>
            <a:pPr lvl="1" eaLnBrk="1" hangingPunct="1">
              <a:buFontTx/>
              <a:buChar char="•"/>
            </a:pPr>
            <a:r>
              <a:rPr lang="en-US" sz="1000" dirty="0"/>
              <a:t>Have a shopping plan --- do your research before you start &amp; stick to your budget</a:t>
            </a:r>
          </a:p>
          <a:p>
            <a:pPr lvl="1" eaLnBrk="1" hangingPunct="1">
              <a:buFontTx/>
              <a:buChar char="•"/>
            </a:pPr>
            <a:r>
              <a:rPr lang="en-US" sz="1000" dirty="0"/>
              <a:t>How should you shop for a car? There’s a lot to consider including safety records, gas mileage, maintenance, and insurance costs, plus negotiating with the seller. The Internet offers lots of helpful Web sites.</a:t>
            </a:r>
          </a:p>
          <a:p>
            <a:pPr eaLnBrk="1" hangingPunct="1">
              <a:buFontTx/>
              <a:buChar char="•"/>
            </a:pPr>
            <a:endParaRPr lang="en-US" sz="1000" dirty="0"/>
          </a:p>
          <a:p>
            <a:pPr eaLnBrk="1" hangingPunct="1">
              <a:buFontTx/>
              <a:buChar char="•"/>
            </a:pPr>
            <a:r>
              <a:rPr lang="en-US" sz="1000" dirty="0"/>
              <a:t>Now most of us don’t have enough money saved to walk into a car dealer showroom and buy a new car.   So let’s go over a few tips for buying a used car.</a:t>
            </a:r>
          </a:p>
          <a:p>
            <a:pPr eaLnBrk="1" hangingPunct="1">
              <a:buFontTx/>
              <a:buChar char="•"/>
            </a:pPr>
            <a:r>
              <a:rPr lang="en-US" sz="1000" b="1" dirty="0"/>
              <a:t>Distribute Second Handout: </a:t>
            </a:r>
            <a:r>
              <a:rPr lang="en-US" sz="1000" i="1" dirty="0"/>
              <a:t>Used Car Purchasing Tips</a:t>
            </a:r>
          </a:p>
          <a:p>
            <a:pPr lvl="1" eaLnBrk="1" hangingPunct="1">
              <a:buFontTx/>
              <a:buChar char="•"/>
            </a:pPr>
            <a:r>
              <a:rPr lang="en-US" sz="1000" dirty="0"/>
              <a:t>Review a few of the tips on this list.  If possible, share a personal used car story.  Ask students if they have used car experience they’d like to share</a:t>
            </a:r>
          </a:p>
          <a:p>
            <a:pPr eaLnBrk="1" hangingPunct="1">
              <a:buFontTx/>
              <a:buChar char="•"/>
            </a:pPr>
            <a:endParaRPr lang="en-US" sz="1000" dirty="0"/>
          </a:p>
          <a:p>
            <a:pPr eaLnBrk="1" hangingPunct="1">
              <a:buFontTx/>
              <a:buChar char="•"/>
            </a:pPr>
            <a:endParaRPr lang="en-US" sz="1000" b="1" dirty="0"/>
          </a:p>
          <a:p>
            <a:pPr eaLnBrk="1" hangingPunct="1"/>
            <a:r>
              <a:rPr lang="en-US" sz="1000" b="1" dirty="0"/>
              <a:t>Click</a:t>
            </a:r>
            <a:endParaRPr lang="en-US" sz="1000" dirty="0"/>
          </a:p>
        </p:txBody>
      </p:sp>
    </p:spTree>
    <p:extLst>
      <p:ext uri="{BB962C8B-B14F-4D97-AF65-F5344CB8AC3E}">
        <p14:creationId xmlns:p14="http://schemas.microsoft.com/office/powerpoint/2010/main" val="172117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defTabSz="922338"/>
            <a:fld id="{228DC74F-7B66-4CBE-B2EA-0CF78DB37C49}" type="slidenum">
              <a:rPr lang="en-US" smtClean="0"/>
              <a:pPr defTabSz="922338"/>
              <a:t>4</a:t>
            </a:fld>
            <a:endParaRPr lang="en-US"/>
          </a:p>
        </p:txBody>
      </p:sp>
      <p:sp>
        <p:nvSpPr>
          <p:cNvPr id="41987" name="Rectangle 2"/>
          <p:cNvSpPr>
            <a:spLocks noGrp="1" noRot="1" noChangeAspect="1" noChangeArrowheads="1" noTextEdit="1"/>
          </p:cNvSpPr>
          <p:nvPr>
            <p:ph type="sldImg"/>
          </p:nvPr>
        </p:nvSpPr>
        <p:spPr>
          <a:xfrm>
            <a:off x="1054100" y="690563"/>
            <a:ext cx="4838700" cy="3457575"/>
          </a:xfrm>
          <a:ln/>
        </p:spPr>
      </p:sp>
      <p:sp>
        <p:nvSpPr>
          <p:cNvPr id="41988" name="Rectangle 3"/>
          <p:cNvSpPr>
            <a:spLocks noGrp="1" noChangeArrowheads="1"/>
          </p:cNvSpPr>
          <p:nvPr>
            <p:ph type="body" idx="1"/>
          </p:nvPr>
        </p:nvSpPr>
        <p:spPr>
          <a:noFill/>
          <a:ln/>
        </p:spPr>
        <p:txBody>
          <a:bodyPr/>
          <a:lstStyle/>
          <a:p>
            <a:pPr eaLnBrk="1" hangingPunct="1">
              <a:lnSpc>
                <a:spcPct val="80000"/>
              </a:lnSpc>
              <a:buFont typeface="Symbol" pitchFamily="18" charset="2"/>
              <a:buNone/>
            </a:pPr>
            <a:r>
              <a:rPr lang="en-US" sz="1000" b="1" dirty="0"/>
              <a:t>Presenter Notes:</a:t>
            </a:r>
          </a:p>
          <a:p>
            <a:pPr eaLnBrk="1" hangingPunct="1">
              <a:lnSpc>
                <a:spcPct val="80000"/>
              </a:lnSpc>
              <a:buFontTx/>
              <a:buChar char="•"/>
            </a:pPr>
            <a:r>
              <a:rPr lang="en-US" sz="1000" dirty="0"/>
              <a:t>Total costs of buying a car goes well beyond the sticker price. You’ll need to pay for title registration, license plates, taxes, etc.  This could add up to hundreds of dollars beyond what</a:t>
            </a:r>
            <a:r>
              <a:rPr lang="en-US" sz="1000" dirty="0">
                <a:solidFill>
                  <a:srgbClr val="FF0000"/>
                </a:solidFill>
              </a:rPr>
              <a:t>’s</a:t>
            </a:r>
            <a:r>
              <a:rPr lang="en-US" sz="1000" dirty="0"/>
              <a:t> on the sticker.</a:t>
            </a:r>
          </a:p>
          <a:p>
            <a:pPr eaLnBrk="1" hangingPunct="1">
              <a:lnSpc>
                <a:spcPct val="80000"/>
              </a:lnSpc>
            </a:pPr>
            <a:endParaRPr lang="en-US" sz="1000" dirty="0"/>
          </a:p>
          <a:p>
            <a:pPr eaLnBrk="1" hangingPunct="1">
              <a:lnSpc>
                <a:spcPct val="80000"/>
              </a:lnSpc>
              <a:buFontTx/>
              <a:buChar char="•"/>
            </a:pPr>
            <a:r>
              <a:rPr lang="en-US" sz="1000" dirty="0"/>
              <a:t>How should you handle the financial transaction? If a buyer has enough cash, he or she can pay for the car and own it right away. But since new cars, and many used cars, can have high price tags, most people get a car loan. In this scenario, you frequently pay something up front for the vehicle. This is called your </a:t>
            </a:r>
            <a:r>
              <a:rPr lang="en-US" sz="1000" b="1" dirty="0"/>
              <a:t>down payment.</a:t>
            </a:r>
            <a:r>
              <a:rPr lang="en-US" sz="1000" dirty="0"/>
              <a:t> The rest of the money you owe is split up into even monthly payments over the next three, four, or five years depending on the loan you choose. This time period is called the </a:t>
            </a:r>
            <a:r>
              <a:rPr lang="en-US" sz="1000" b="1" dirty="0"/>
              <a:t>term</a:t>
            </a:r>
            <a:r>
              <a:rPr lang="en-US" sz="1000" dirty="0"/>
              <a:t> of the loan.</a:t>
            </a:r>
            <a:r>
              <a:rPr lang="en-US" sz="1000" b="1" dirty="0"/>
              <a:t> </a:t>
            </a:r>
            <a:r>
              <a:rPr lang="en-US" sz="1000" dirty="0"/>
              <a:t>You make monthly car payments to the lender to pay back the money you borrowed plus </a:t>
            </a:r>
            <a:r>
              <a:rPr lang="en-US" sz="1000" b="1" dirty="0"/>
              <a:t>interest.</a:t>
            </a:r>
            <a:r>
              <a:rPr lang="en-US" sz="1000" dirty="0"/>
              <a:t> Interest is the amount of money the lender charges you for giving you the loan.</a:t>
            </a:r>
          </a:p>
          <a:p>
            <a:pPr eaLnBrk="1" hangingPunct="1">
              <a:lnSpc>
                <a:spcPct val="80000"/>
              </a:lnSpc>
            </a:pPr>
            <a:endParaRPr lang="en-US" sz="1000" dirty="0"/>
          </a:p>
          <a:p>
            <a:pPr eaLnBrk="1" hangingPunct="1">
              <a:lnSpc>
                <a:spcPct val="80000"/>
              </a:lnSpc>
              <a:buFontTx/>
              <a:buChar char="•"/>
            </a:pPr>
            <a:r>
              <a:rPr lang="en-US" sz="1000" dirty="0"/>
              <a:t>The lender owns the car until you’ve made your final payment, and then the car belongs to you. No more monthly car payments for as long as you keep that car!</a:t>
            </a:r>
          </a:p>
          <a:p>
            <a:pPr eaLnBrk="1" hangingPunct="1">
              <a:lnSpc>
                <a:spcPct val="80000"/>
              </a:lnSpc>
            </a:pPr>
            <a:endParaRPr lang="en-US" sz="1000" dirty="0"/>
          </a:p>
          <a:p>
            <a:pPr eaLnBrk="1" hangingPunct="1">
              <a:lnSpc>
                <a:spcPct val="80000"/>
              </a:lnSpc>
              <a:buFontTx/>
              <a:buChar char="•"/>
            </a:pPr>
            <a:r>
              <a:rPr lang="en-US" sz="1000" dirty="0"/>
              <a:t>But keep in mind that there are </a:t>
            </a:r>
            <a:r>
              <a:rPr lang="en-US" sz="1000" i="1" dirty="0"/>
              <a:t>other </a:t>
            </a:r>
            <a:r>
              <a:rPr lang="en-US" sz="1000" dirty="0"/>
              <a:t>expenses that go along with new car ownership such as insurance, gas, maintenance, and repairs.</a:t>
            </a:r>
          </a:p>
          <a:p>
            <a:pPr eaLnBrk="1" hangingPunct="1">
              <a:lnSpc>
                <a:spcPct val="80000"/>
              </a:lnSpc>
            </a:pPr>
            <a:endParaRPr lang="en-US" sz="1000" b="0" dirty="0"/>
          </a:p>
          <a:p>
            <a:pPr eaLnBrk="1" hangingPunct="1">
              <a:lnSpc>
                <a:spcPct val="80000"/>
              </a:lnSpc>
            </a:pPr>
            <a:r>
              <a:rPr lang="en-US" sz="1000" b="1" dirty="0"/>
              <a:t>Click</a:t>
            </a:r>
          </a:p>
          <a:p>
            <a:pPr eaLnBrk="1" hangingPunct="1">
              <a:lnSpc>
                <a:spcPct val="80000"/>
              </a:lnSpc>
            </a:pPr>
            <a:endParaRPr lang="en-US" sz="1000" b="1" dirty="0"/>
          </a:p>
          <a:p>
            <a:pPr eaLnBrk="1" hangingPunct="1">
              <a:lnSpc>
                <a:spcPct val="80000"/>
              </a:lnSpc>
              <a:buFont typeface="Symbol" pitchFamily="18" charset="2"/>
              <a:buNone/>
            </a:pPr>
            <a:endParaRPr lang="en-US" sz="1000" b="1" dirty="0"/>
          </a:p>
        </p:txBody>
      </p:sp>
    </p:spTree>
    <p:extLst>
      <p:ext uri="{BB962C8B-B14F-4D97-AF65-F5344CB8AC3E}">
        <p14:creationId xmlns:p14="http://schemas.microsoft.com/office/powerpoint/2010/main" val="2343102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054100" y="690563"/>
            <a:ext cx="4838700" cy="3457575"/>
          </a:xfrm>
          <a:ln/>
        </p:spPr>
      </p:sp>
      <p:sp>
        <p:nvSpPr>
          <p:cNvPr id="43011" name="Notes Placeholder 2"/>
          <p:cNvSpPr>
            <a:spLocks noGrp="1"/>
          </p:cNvSpPr>
          <p:nvPr>
            <p:ph type="body" idx="1"/>
          </p:nvPr>
        </p:nvSpPr>
        <p:spPr>
          <a:noFill/>
          <a:ln/>
        </p:spPr>
        <p:txBody>
          <a:bodyPr/>
          <a:lstStyle/>
          <a:p>
            <a:r>
              <a:rPr lang="en-US" sz="1000" b="1" dirty="0"/>
              <a:t>Presenter Notes:</a:t>
            </a:r>
          </a:p>
          <a:p>
            <a:endParaRPr lang="en-US" sz="1000" b="1" dirty="0"/>
          </a:p>
          <a:p>
            <a:pPr>
              <a:buFont typeface="Wingdings" pitchFamily="2" charset="2"/>
              <a:buChar char="§"/>
            </a:pPr>
            <a:r>
              <a:rPr lang="en-US" sz="1000" b="1" dirty="0"/>
              <a:t> </a:t>
            </a:r>
            <a:r>
              <a:rPr lang="en-US" sz="1000" dirty="0"/>
              <a:t>Walk the students through these two auto loans options</a:t>
            </a:r>
          </a:p>
          <a:p>
            <a:pPr lvl="1">
              <a:buFont typeface="Wingdings" pitchFamily="2" charset="2"/>
              <a:buChar char="§"/>
            </a:pPr>
            <a:r>
              <a:rPr lang="en-US" sz="1000" dirty="0"/>
              <a:t>Point out that with a down payment of $2000 the differences in the auto loan packages:</a:t>
            </a:r>
          </a:p>
          <a:p>
            <a:pPr lvl="2">
              <a:buFont typeface="Wingdings" pitchFamily="2" charset="2"/>
              <a:buChar char="§"/>
            </a:pPr>
            <a:r>
              <a:rPr lang="en-US" sz="1000" dirty="0"/>
              <a:t>Lower interest rate</a:t>
            </a:r>
          </a:p>
          <a:p>
            <a:pPr lvl="2">
              <a:buFont typeface="Wingdings" pitchFamily="2" charset="2"/>
              <a:buChar char="§"/>
            </a:pPr>
            <a:r>
              <a:rPr lang="en-US" sz="1000" dirty="0"/>
              <a:t>Lower monthly payment – financing $8,000 vs. $10,000</a:t>
            </a:r>
          </a:p>
          <a:p>
            <a:pPr lvl="2">
              <a:buFont typeface="Wingdings" pitchFamily="2" charset="2"/>
              <a:buChar char="§"/>
            </a:pPr>
            <a:r>
              <a:rPr lang="en-US" sz="1000" dirty="0"/>
              <a:t>Over all cost of the car is less</a:t>
            </a:r>
          </a:p>
          <a:p>
            <a:pPr lvl="2">
              <a:buFont typeface="Wingdings" pitchFamily="2" charset="2"/>
              <a:buChar char="§"/>
            </a:pPr>
            <a:endParaRPr lang="en-US" sz="1000" dirty="0"/>
          </a:p>
          <a:p>
            <a:pPr>
              <a:buFont typeface="Wingdings" pitchFamily="2" charset="2"/>
              <a:buChar char="§"/>
            </a:pPr>
            <a:r>
              <a:rPr lang="en-US" sz="1000" dirty="0"/>
              <a:t>Saving to buy a car or any major purchase will cost you less money….lower interest rates, monthly payments and overall cost of the item you are purchasing. </a:t>
            </a:r>
          </a:p>
          <a:p>
            <a:pPr>
              <a:buFont typeface="Wingdings" pitchFamily="2" charset="2"/>
              <a:buChar char="§"/>
            </a:pPr>
            <a:endParaRPr lang="en-US" sz="1000" dirty="0"/>
          </a:p>
          <a:p>
            <a:pPr>
              <a:buFont typeface="Wingdings" pitchFamily="2" charset="2"/>
              <a:buChar char="§"/>
            </a:pPr>
            <a:r>
              <a:rPr lang="en-US" sz="1000" dirty="0"/>
              <a:t>Have a saving plan not only earns you money through compounding interest – your purchases costs less – making your dollars go further. </a:t>
            </a:r>
          </a:p>
          <a:p>
            <a:pPr>
              <a:buFont typeface="Wingdings" pitchFamily="2" charset="2"/>
              <a:buChar char="§"/>
            </a:pPr>
            <a:endParaRPr lang="en-US" sz="1000" dirty="0"/>
          </a:p>
          <a:p>
            <a:r>
              <a:rPr lang="en-US" sz="1000" dirty="0"/>
              <a:t>Now let’s look at terms and rates for buying a car.</a:t>
            </a:r>
          </a:p>
          <a:p>
            <a:endParaRPr lang="en-US" sz="1000" dirty="0"/>
          </a:p>
          <a:p>
            <a:r>
              <a:rPr lang="en-US" sz="1000" b="1" dirty="0"/>
              <a:t>Click</a:t>
            </a:r>
          </a:p>
        </p:txBody>
      </p:sp>
      <p:sp>
        <p:nvSpPr>
          <p:cNvPr id="43012" name="Slide Number Placeholder 3"/>
          <p:cNvSpPr>
            <a:spLocks noGrp="1"/>
          </p:cNvSpPr>
          <p:nvPr>
            <p:ph type="sldNum" sz="quarter" idx="5"/>
          </p:nvPr>
        </p:nvSpPr>
        <p:spPr>
          <a:noFill/>
        </p:spPr>
        <p:txBody>
          <a:bodyPr/>
          <a:lstStyle/>
          <a:p>
            <a:pPr defTabSz="922338"/>
            <a:fld id="{A64FB7DB-CA7C-4EA3-A3CC-A721F6C203A2}" type="slidenum">
              <a:rPr lang="en-US" smtClean="0"/>
              <a:pPr defTabSz="922338"/>
              <a:t>5</a:t>
            </a:fld>
            <a:endParaRPr lang="en-US"/>
          </a:p>
        </p:txBody>
      </p:sp>
    </p:spTree>
    <p:extLst>
      <p:ext uri="{BB962C8B-B14F-4D97-AF65-F5344CB8AC3E}">
        <p14:creationId xmlns:p14="http://schemas.microsoft.com/office/powerpoint/2010/main" val="135254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22338"/>
            <a:fld id="{CF4C2D02-31F4-4053-B10C-D5FE3F459A35}" type="slidenum">
              <a:rPr lang="en-US" smtClean="0"/>
              <a:pPr defTabSz="922338"/>
              <a:t>6</a:t>
            </a:fld>
            <a:endParaRPr lang="en-US"/>
          </a:p>
        </p:txBody>
      </p:sp>
      <p:sp>
        <p:nvSpPr>
          <p:cNvPr id="44035" name="Rectangle 2"/>
          <p:cNvSpPr>
            <a:spLocks noGrp="1" noRot="1" noChangeAspect="1" noChangeArrowheads="1" noTextEdit="1"/>
          </p:cNvSpPr>
          <p:nvPr>
            <p:ph type="sldImg"/>
          </p:nvPr>
        </p:nvSpPr>
        <p:spPr>
          <a:xfrm>
            <a:off x="1054100" y="690563"/>
            <a:ext cx="4838700" cy="3457575"/>
          </a:xfrm>
          <a:ln/>
        </p:spPr>
      </p:sp>
      <p:sp>
        <p:nvSpPr>
          <p:cNvPr id="44036" name="Rectangle 3"/>
          <p:cNvSpPr>
            <a:spLocks noGrp="1" noChangeArrowheads="1"/>
          </p:cNvSpPr>
          <p:nvPr>
            <p:ph type="body" idx="1"/>
          </p:nvPr>
        </p:nvSpPr>
        <p:spPr>
          <a:noFill/>
          <a:ln/>
        </p:spPr>
        <p:txBody>
          <a:bodyPr/>
          <a:lstStyle/>
          <a:p>
            <a:pPr eaLnBrk="1" hangingPunct="1"/>
            <a:r>
              <a:rPr lang="en-US" sz="1000" b="1" dirty="0"/>
              <a:t>Presenter Notes:</a:t>
            </a:r>
          </a:p>
          <a:p>
            <a:pPr eaLnBrk="1" hangingPunct="1"/>
            <a:endParaRPr lang="en-US" sz="1000" b="1" dirty="0"/>
          </a:p>
          <a:p>
            <a:pPr eaLnBrk="1" hangingPunct="1">
              <a:buFontTx/>
              <a:buChar char="•"/>
            </a:pPr>
            <a:r>
              <a:rPr lang="en-US" sz="1000" dirty="0"/>
              <a:t>When</a:t>
            </a:r>
            <a:r>
              <a:rPr lang="en-US" sz="1000" i="1" dirty="0"/>
              <a:t> </a:t>
            </a:r>
            <a:r>
              <a:rPr lang="en-US" sz="1000" dirty="0"/>
              <a:t>you go to purchase a car</a:t>
            </a:r>
            <a:r>
              <a:rPr lang="en-US" sz="1000" dirty="0">
                <a:solidFill>
                  <a:srgbClr val="FF0000"/>
                </a:solidFill>
              </a:rPr>
              <a:t>,</a:t>
            </a:r>
            <a:r>
              <a:rPr lang="en-US" sz="1000" dirty="0"/>
              <a:t> two important points you need to know:</a:t>
            </a:r>
          </a:p>
          <a:p>
            <a:pPr lvl="1" eaLnBrk="1" hangingPunct="1">
              <a:buFontTx/>
              <a:buChar char="•"/>
            </a:pPr>
            <a:r>
              <a:rPr lang="en-US" sz="1000" dirty="0"/>
              <a:t>What will be the term of the loan?</a:t>
            </a:r>
          </a:p>
          <a:p>
            <a:pPr lvl="1" eaLnBrk="1" hangingPunct="1">
              <a:buFontTx/>
              <a:buChar char="•"/>
            </a:pPr>
            <a:r>
              <a:rPr lang="en-US" sz="1000" dirty="0"/>
              <a:t>What will be my interest rate on the loan?</a:t>
            </a:r>
          </a:p>
          <a:p>
            <a:pPr eaLnBrk="1" hangingPunct="1">
              <a:buFontTx/>
              <a:buChar char="•"/>
            </a:pPr>
            <a:r>
              <a:rPr lang="en-US" sz="1000" dirty="0"/>
              <a:t>Using the chart walk the students through these two loan terms…..finance a car for 25 months --- or – 49 months.</a:t>
            </a:r>
          </a:p>
          <a:p>
            <a:pPr eaLnBrk="1" hangingPunct="1">
              <a:buFontTx/>
              <a:buChar char="•"/>
            </a:pPr>
            <a:endParaRPr lang="en-US" sz="1000" dirty="0"/>
          </a:p>
          <a:p>
            <a:pPr eaLnBrk="1" hangingPunct="1">
              <a:buFontTx/>
              <a:buChar char="•"/>
            </a:pPr>
            <a:r>
              <a:rPr lang="en-US" sz="1000" dirty="0"/>
              <a:t>Important point ---- w/49 months you may have lower payments --- but you will pay over $1100 more in interest --- money out of your pocket </a:t>
            </a:r>
          </a:p>
          <a:p>
            <a:pPr eaLnBrk="1" hangingPunct="1">
              <a:buFontTx/>
              <a:buChar char="•"/>
            </a:pPr>
            <a:r>
              <a:rPr lang="en-US" sz="1000" dirty="0"/>
              <a:t>Longer term may allow you to afford the monthly payment ---- but just know you will be paying more for the car.</a:t>
            </a:r>
          </a:p>
          <a:p>
            <a:pPr eaLnBrk="1" hangingPunct="1">
              <a:buFontTx/>
              <a:buChar char="•"/>
            </a:pPr>
            <a:endParaRPr lang="en-US" sz="1000" dirty="0"/>
          </a:p>
          <a:p>
            <a:pPr eaLnBrk="1" hangingPunct="1"/>
            <a:r>
              <a:rPr lang="en-US" sz="1000" b="1" dirty="0"/>
              <a:t>Click</a:t>
            </a:r>
          </a:p>
          <a:p>
            <a:pPr eaLnBrk="1" hangingPunct="1"/>
            <a:endParaRPr lang="en-US" sz="1000" dirty="0"/>
          </a:p>
        </p:txBody>
      </p:sp>
    </p:spTree>
    <p:extLst>
      <p:ext uri="{BB962C8B-B14F-4D97-AF65-F5344CB8AC3E}">
        <p14:creationId xmlns:p14="http://schemas.microsoft.com/office/powerpoint/2010/main" val="2510425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22338"/>
            <a:fld id="{1298CB12-97C7-4CC9-BCA1-796F03CD0F7B}" type="slidenum">
              <a:rPr lang="en-US" smtClean="0"/>
              <a:pPr defTabSz="922338"/>
              <a:t>7</a:t>
            </a:fld>
            <a:endParaRPr lang="en-US"/>
          </a:p>
        </p:txBody>
      </p:sp>
      <p:sp>
        <p:nvSpPr>
          <p:cNvPr id="45059" name="Rectangle 2"/>
          <p:cNvSpPr>
            <a:spLocks noGrp="1" noRot="1" noChangeAspect="1" noChangeArrowheads="1" noTextEdit="1"/>
          </p:cNvSpPr>
          <p:nvPr>
            <p:ph type="sldImg"/>
          </p:nvPr>
        </p:nvSpPr>
        <p:spPr>
          <a:xfrm>
            <a:off x="1054100" y="690563"/>
            <a:ext cx="4838700" cy="3457575"/>
          </a:xfrm>
          <a:ln/>
        </p:spPr>
      </p:sp>
      <p:sp>
        <p:nvSpPr>
          <p:cNvPr id="45060" name="Rectangle 3"/>
          <p:cNvSpPr>
            <a:spLocks noGrp="1" noChangeArrowheads="1"/>
          </p:cNvSpPr>
          <p:nvPr>
            <p:ph type="body" idx="1"/>
          </p:nvPr>
        </p:nvSpPr>
        <p:spPr>
          <a:noFill/>
          <a:ln/>
        </p:spPr>
        <p:txBody>
          <a:bodyPr/>
          <a:lstStyle/>
          <a:p>
            <a:pPr eaLnBrk="1" hangingPunct="1">
              <a:lnSpc>
                <a:spcPct val="90000"/>
              </a:lnSpc>
            </a:pPr>
            <a:r>
              <a:rPr lang="en-US" sz="1000" b="1" dirty="0"/>
              <a:t>Presenter Notes:</a:t>
            </a:r>
          </a:p>
          <a:p>
            <a:pPr eaLnBrk="1" hangingPunct="1">
              <a:lnSpc>
                <a:spcPct val="90000"/>
              </a:lnSpc>
            </a:pPr>
            <a:endParaRPr lang="en-US" sz="1000" b="1" dirty="0"/>
          </a:p>
          <a:p>
            <a:pPr eaLnBrk="1" hangingPunct="1">
              <a:lnSpc>
                <a:spcPct val="90000"/>
              </a:lnSpc>
              <a:buFontTx/>
              <a:buChar char="•"/>
            </a:pPr>
            <a:r>
              <a:rPr lang="en-US" sz="1000" dirty="0"/>
              <a:t>Now the second part of this car purchase is the interest rate --- what the car dealer or the bank (wherever you finance the car) will charge you for lending you the money the car.</a:t>
            </a:r>
          </a:p>
          <a:p>
            <a:pPr eaLnBrk="1" hangingPunct="1">
              <a:lnSpc>
                <a:spcPct val="90000"/>
              </a:lnSpc>
              <a:buFontTx/>
              <a:buChar char="•"/>
            </a:pPr>
            <a:endParaRPr lang="en-US" sz="1000" dirty="0"/>
          </a:p>
          <a:p>
            <a:pPr eaLnBrk="1" hangingPunct="1">
              <a:lnSpc>
                <a:spcPct val="90000"/>
              </a:lnSpc>
              <a:buFontTx/>
              <a:buChar char="•"/>
            </a:pPr>
            <a:r>
              <a:rPr lang="en-US" sz="1000" dirty="0"/>
              <a:t>Walk the students through these two rate columns --- ask them How Much Money Will You Save in Five Years if you qualify for the 5% loan?  Answer: $3,000+</a:t>
            </a:r>
          </a:p>
          <a:p>
            <a:pPr eaLnBrk="1" hangingPunct="1">
              <a:lnSpc>
                <a:spcPct val="90000"/>
              </a:lnSpc>
              <a:buFontTx/>
              <a:buChar char="•"/>
            </a:pPr>
            <a:endParaRPr lang="en-US" sz="1000" dirty="0"/>
          </a:p>
          <a:p>
            <a:pPr eaLnBrk="1" hangingPunct="1">
              <a:lnSpc>
                <a:spcPct val="90000"/>
              </a:lnSpc>
              <a:buFontTx/>
              <a:buChar char="•"/>
            </a:pPr>
            <a:r>
              <a:rPr lang="en-US" sz="1000" dirty="0"/>
              <a:t>You always want to apply for a loan with the lowest interest rate.  This rate depends on the size of your down payment (important to save for) and your credit score</a:t>
            </a:r>
          </a:p>
          <a:p>
            <a:pPr eaLnBrk="1" hangingPunct="1">
              <a:lnSpc>
                <a:spcPct val="90000"/>
              </a:lnSpc>
            </a:pPr>
            <a:endParaRPr lang="en-US" sz="1000" dirty="0"/>
          </a:p>
          <a:p>
            <a:pPr eaLnBrk="1" hangingPunct="1">
              <a:lnSpc>
                <a:spcPct val="90000"/>
              </a:lnSpc>
            </a:pPr>
            <a:r>
              <a:rPr lang="en-US" sz="900" b="1" dirty="0"/>
              <a:t>Click</a:t>
            </a:r>
          </a:p>
          <a:p>
            <a:pPr eaLnBrk="1" hangingPunct="1">
              <a:lnSpc>
                <a:spcPct val="90000"/>
              </a:lnSpc>
            </a:pPr>
            <a:endParaRPr lang="en-US" sz="1000" dirty="0"/>
          </a:p>
        </p:txBody>
      </p:sp>
    </p:spTree>
    <p:extLst>
      <p:ext uri="{BB962C8B-B14F-4D97-AF65-F5344CB8AC3E}">
        <p14:creationId xmlns:p14="http://schemas.microsoft.com/office/powerpoint/2010/main" val="2165595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22338"/>
            <a:fld id="{CCD4F6C8-A067-4023-BE2E-690AEFD4386A}" type="slidenum">
              <a:rPr lang="en-US" smtClean="0"/>
              <a:pPr defTabSz="922338"/>
              <a:t>8</a:t>
            </a:fld>
            <a:endParaRPr lang="en-US"/>
          </a:p>
        </p:txBody>
      </p:sp>
      <p:sp>
        <p:nvSpPr>
          <p:cNvPr id="46083" name="Rectangle 2"/>
          <p:cNvSpPr>
            <a:spLocks noGrp="1" noRot="1" noChangeAspect="1" noChangeArrowheads="1" noTextEdit="1"/>
          </p:cNvSpPr>
          <p:nvPr>
            <p:ph type="sldImg"/>
          </p:nvPr>
        </p:nvSpPr>
        <p:spPr>
          <a:xfrm>
            <a:off x="1054100" y="690563"/>
            <a:ext cx="4838700" cy="3457575"/>
          </a:xfrm>
          <a:ln/>
        </p:spPr>
      </p:sp>
      <p:sp>
        <p:nvSpPr>
          <p:cNvPr id="46084" name="Rectangle 3"/>
          <p:cNvSpPr>
            <a:spLocks noGrp="1" noChangeArrowheads="1"/>
          </p:cNvSpPr>
          <p:nvPr>
            <p:ph type="body" idx="1"/>
          </p:nvPr>
        </p:nvSpPr>
        <p:spPr>
          <a:xfrm>
            <a:off x="958850" y="4381500"/>
            <a:ext cx="5092700" cy="4149725"/>
          </a:xfrm>
          <a:noFill/>
          <a:ln/>
        </p:spPr>
        <p:txBody>
          <a:bodyPr/>
          <a:lstStyle/>
          <a:p>
            <a:pPr eaLnBrk="1" hangingPunct="1">
              <a:lnSpc>
                <a:spcPct val="90000"/>
              </a:lnSpc>
            </a:pPr>
            <a:r>
              <a:rPr lang="en-US" sz="1000" b="1" dirty="0"/>
              <a:t>Presenter Notes:</a:t>
            </a:r>
          </a:p>
          <a:p>
            <a:pPr eaLnBrk="1" hangingPunct="1">
              <a:lnSpc>
                <a:spcPct val="90000"/>
              </a:lnSpc>
            </a:pPr>
            <a:r>
              <a:rPr lang="en-US" sz="1000" dirty="0"/>
              <a:t>Review some key points about buying a car:</a:t>
            </a:r>
          </a:p>
          <a:p>
            <a:pPr eaLnBrk="1" hangingPunct="1">
              <a:lnSpc>
                <a:spcPct val="90000"/>
              </a:lnSpc>
              <a:buFontTx/>
              <a:buChar char="•"/>
            </a:pPr>
            <a:r>
              <a:rPr lang="en-US" sz="1000" dirty="0"/>
              <a:t>Before you think about getting a car, consider you really need one and whether it’s worth all the extra expense. Owning a car is </a:t>
            </a:r>
            <a:r>
              <a:rPr lang="en-US" sz="1000" dirty="0">
                <a:solidFill>
                  <a:srgbClr val="FF0000"/>
                </a:solidFill>
              </a:rPr>
              <a:t>a </a:t>
            </a:r>
            <a:r>
              <a:rPr lang="en-US" sz="1000" dirty="0"/>
              <a:t>major responsibility.</a:t>
            </a:r>
          </a:p>
          <a:p>
            <a:pPr eaLnBrk="1" hangingPunct="1">
              <a:lnSpc>
                <a:spcPct val="90000"/>
              </a:lnSpc>
              <a:buFontTx/>
              <a:buChar char="•"/>
            </a:pPr>
            <a:r>
              <a:rPr lang="en-US" sz="1000" dirty="0"/>
              <a:t>Consider how much savings you have and your monthly budget. How much do you have available for a down payment and how much of a monthly loan payment can you afford?</a:t>
            </a:r>
          </a:p>
          <a:p>
            <a:pPr eaLnBrk="1" hangingPunct="1">
              <a:lnSpc>
                <a:spcPct val="90000"/>
              </a:lnSpc>
              <a:buFontTx/>
              <a:buChar char="•"/>
            </a:pPr>
            <a:r>
              <a:rPr lang="en-US" sz="1000" dirty="0"/>
              <a:t> If you decide to get a car loan, be sure to shop for your loan. In fact, it makes sense to shop for your loan </a:t>
            </a:r>
            <a:r>
              <a:rPr lang="en-US" sz="1000" i="1" dirty="0"/>
              <a:t>before</a:t>
            </a:r>
            <a:r>
              <a:rPr lang="en-US" sz="1000" dirty="0"/>
              <a:t> you shop for your car. Research a number of financing sources including banks. Some car dealers also offer financing. Compare the interest rates they offer. Find out what your monthly payment would be for different loan amounts.  Know the TERM &amp; RATE</a:t>
            </a:r>
            <a:r>
              <a:rPr lang="en-US" sz="1000" dirty="0">
                <a:solidFill>
                  <a:srgbClr val="FF0000"/>
                </a:solidFill>
              </a:rPr>
              <a:t>.</a:t>
            </a:r>
            <a:endParaRPr lang="en-US" sz="1000" dirty="0"/>
          </a:p>
          <a:p>
            <a:pPr lvl="1" eaLnBrk="1" hangingPunct="1">
              <a:lnSpc>
                <a:spcPct val="90000"/>
              </a:lnSpc>
              <a:buFontTx/>
              <a:buChar char="•"/>
            </a:pPr>
            <a:r>
              <a:rPr lang="en-US" sz="1000" dirty="0"/>
              <a:t>Consider asking for pre-approval of your loan. If you’re pre-approved, it means you can shop for a car in your price range with the confidence that you’ll get the loan you need.</a:t>
            </a:r>
          </a:p>
          <a:p>
            <a:pPr eaLnBrk="1" hangingPunct="1">
              <a:lnSpc>
                <a:spcPct val="90000"/>
              </a:lnSpc>
              <a:buFontTx/>
              <a:buChar char="•"/>
            </a:pPr>
            <a:r>
              <a:rPr lang="en-US" sz="1000" dirty="0"/>
              <a:t>In addition to making sure you have a monthly payment you can afford, you need to consider the other expenses that go along with new car ownership such as insurance, gas, maintenance, and repairs. Remember to add these to your monthly budget.</a:t>
            </a:r>
          </a:p>
          <a:p>
            <a:pPr eaLnBrk="1" hangingPunct="1">
              <a:lnSpc>
                <a:spcPct val="90000"/>
              </a:lnSpc>
              <a:buFontTx/>
              <a:buChar char="•"/>
            </a:pPr>
            <a:endParaRPr lang="en-US" sz="1000" dirty="0"/>
          </a:p>
          <a:p>
            <a:pPr eaLnBrk="1" hangingPunct="1">
              <a:lnSpc>
                <a:spcPct val="90000"/>
              </a:lnSpc>
              <a:buFontTx/>
              <a:buChar char="•"/>
            </a:pPr>
            <a:r>
              <a:rPr lang="en-US" sz="1000" b="1" dirty="0"/>
              <a:t>NOTE</a:t>
            </a:r>
            <a:r>
              <a:rPr lang="en-US" sz="1000" dirty="0"/>
              <a:t>:  Refer them back to the </a:t>
            </a:r>
            <a:r>
              <a:rPr lang="en-US" sz="1000" i="1" dirty="0"/>
              <a:t>Smart Car Shopping</a:t>
            </a:r>
            <a:r>
              <a:rPr lang="en-US" sz="1000" dirty="0"/>
              <a:t> handout to learn more.</a:t>
            </a:r>
          </a:p>
          <a:p>
            <a:pPr eaLnBrk="1" hangingPunct="1">
              <a:lnSpc>
                <a:spcPct val="90000"/>
              </a:lnSpc>
            </a:pPr>
            <a:endParaRPr lang="en-US" sz="1000" b="1" i="1" dirty="0"/>
          </a:p>
          <a:p>
            <a:pPr eaLnBrk="1" hangingPunct="1">
              <a:lnSpc>
                <a:spcPct val="90000"/>
              </a:lnSpc>
            </a:pPr>
            <a:endParaRPr lang="en-US" sz="1000" b="1" i="1" dirty="0"/>
          </a:p>
          <a:p>
            <a:pPr eaLnBrk="1" hangingPunct="1">
              <a:lnSpc>
                <a:spcPct val="90000"/>
              </a:lnSpc>
            </a:pPr>
            <a:r>
              <a:rPr lang="en-US" sz="1000" b="1" dirty="0"/>
              <a:t>Click</a:t>
            </a:r>
          </a:p>
          <a:p>
            <a:pPr eaLnBrk="1" hangingPunct="1">
              <a:lnSpc>
                <a:spcPct val="90000"/>
              </a:lnSpc>
            </a:pPr>
            <a:endParaRPr lang="en-US" sz="1000" b="1" i="1" dirty="0"/>
          </a:p>
          <a:p>
            <a:pPr eaLnBrk="1" hangingPunct="1">
              <a:lnSpc>
                <a:spcPct val="90000"/>
              </a:lnSpc>
            </a:pPr>
            <a:endParaRPr lang="en-US" sz="1000" b="1" i="1" dirty="0"/>
          </a:p>
        </p:txBody>
      </p:sp>
    </p:spTree>
    <p:extLst>
      <p:ext uri="{BB962C8B-B14F-4D97-AF65-F5344CB8AC3E}">
        <p14:creationId xmlns:p14="http://schemas.microsoft.com/office/powerpoint/2010/main" val="2991995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578406" y="2015825"/>
            <a:ext cx="8446055" cy="1554480"/>
          </a:xfrm>
        </p:spPr>
        <p:txBody>
          <a:bodyPr lIns="0" tIns="0" rIns="0" bIns="0" anchor="b"/>
          <a:lstStyle>
            <a:lvl1pPr>
              <a:lnSpc>
                <a:spcPts val="5000"/>
              </a:lnSpc>
              <a:defRPr sz="5000" b="1" spc="-100" baseline="0"/>
            </a:lvl1pPr>
          </a:lstStyle>
          <a:p>
            <a:r>
              <a:rPr lang="en-US"/>
              <a:t>Click to edit Master title style</a:t>
            </a:r>
            <a:endParaRPr lang="en-US" dirty="0"/>
          </a:p>
        </p:txBody>
      </p:sp>
      <p:sp>
        <p:nvSpPr>
          <p:cNvPr id="59395" name="Rectangle 3"/>
          <p:cNvSpPr>
            <a:spLocks noGrp="1" noChangeArrowheads="1"/>
          </p:cNvSpPr>
          <p:nvPr>
            <p:ph type="subTitle" idx="1"/>
          </p:nvPr>
        </p:nvSpPr>
        <p:spPr>
          <a:xfrm>
            <a:off x="576072" y="4301825"/>
            <a:ext cx="8446055" cy="1828800"/>
          </a:xfrm>
        </p:spPr>
        <p:txBody>
          <a:bodyPr lIns="0" tIns="0" rIns="0" bIns="0"/>
          <a:lstStyle>
            <a:lvl1pPr marL="0" indent="0">
              <a:buFont typeface="Wingdings" pitchFamily="2" charset="2"/>
              <a:buNone/>
              <a:defRPr sz="3600" b="1">
                <a:solidFill>
                  <a:schemeClr val="bg2"/>
                </a:solidFill>
                <a:latin typeface="+mj-lt"/>
              </a:defRPr>
            </a:lvl1pPr>
          </a:lstStyle>
          <a:p>
            <a:r>
              <a:rPr lang="en-US"/>
              <a:t>Click to edit Master subtitle style</a:t>
            </a:r>
            <a:endParaRPr lang="en-US" dirty="0"/>
          </a:p>
        </p:txBody>
      </p:sp>
      <p:pic>
        <p:nvPicPr>
          <p:cNvPr id="5" name="Picture 4" descr="HOB Logo.horizontal_w-tag_CMYK.jpg"/>
          <p:cNvPicPr>
            <a:picLocks noChangeAspect="1"/>
          </p:cNvPicPr>
          <p:nvPr/>
        </p:nvPicPr>
        <p:blipFill>
          <a:blip r:embed="rId2" cstate="print"/>
          <a:stretch>
            <a:fillRect/>
          </a:stretch>
        </p:blipFill>
        <p:spPr>
          <a:xfrm>
            <a:off x="561108" y="254996"/>
            <a:ext cx="3840480" cy="1030309"/>
          </a:xfrm>
          <a:prstGeom prst="rect">
            <a:avLst/>
          </a:prstGeom>
        </p:spPr>
      </p:pic>
      <p:cxnSp>
        <p:nvCxnSpPr>
          <p:cNvPr id="8" name="Straight Connector 7"/>
          <p:cNvCxnSpPr/>
          <p:nvPr/>
        </p:nvCxnSpPr>
        <p:spPr bwMode="auto">
          <a:xfrm>
            <a:off x="578406" y="3823843"/>
            <a:ext cx="8446055" cy="0"/>
          </a:xfrm>
          <a:prstGeom prst="line">
            <a:avLst/>
          </a:prstGeom>
          <a:noFill/>
          <a:ln w="50800" cap="flat" cmpd="sng" algn="ctr">
            <a:solidFill>
              <a:schemeClr val="tx2"/>
            </a:solidFill>
            <a:prstDash val="solid"/>
            <a:round/>
            <a:headEnd type="none" w="med" len="med"/>
            <a:tailEnd type="none" w="med" len="med"/>
          </a:ln>
          <a:effectLst/>
        </p:spPr>
      </p:cxn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1000"/>
              </a:spcBef>
              <a:defRPr/>
            </a:lvl1pPr>
            <a:lvl2pPr>
              <a:lnSpc>
                <a:spcPct val="100000"/>
              </a:lnSpc>
              <a:spcBef>
                <a:spcPts val="1000"/>
              </a:spcBef>
              <a:defRPr/>
            </a:lvl2pPr>
            <a:lvl3pPr>
              <a:lnSpc>
                <a:spcPct val="100000"/>
              </a:lnSpc>
              <a:spcBef>
                <a:spcPts val="1000"/>
              </a:spcBef>
              <a:defRPr/>
            </a:lvl3pPr>
            <a:lvl4pPr>
              <a:lnSpc>
                <a:spcPct val="100000"/>
              </a:lnSpc>
              <a:spcBef>
                <a:spcPts val="1000"/>
              </a:spcBef>
              <a:defRPr/>
            </a:lvl4pPr>
            <a:lvl5pPr>
              <a:lnSpc>
                <a:spcPct val="100000"/>
              </a:lnSpc>
              <a:spcBef>
                <a:spcPts val="10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CD0F3D07-F1CD-4E90-8D13-67DCF86FB950}" type="slidenum">
              <a:rPr lang="en-US" smtClean="0"/>
              <a:pPr>
                <a:defRPr/>
              </a:pPr>
              <a:t>‹#›</a:t>
            </a:fld>
            <a:endParaRPr lang="en-US">
              <a:solidFill>
                <a:srgbClr val="000000"/>
              </a:solidFill>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8406" y="381000"/>
            <a:ext cx="8446055" cy="1009650"/>
          </a:xfrm>
        </p:spPr>
        <p:txBody>
          <a:bodyPr/>
          <a:lstStyle/>
          <a:p>
            <a:r>
              <a:rPr lang="en-US" dirty="0"/>
              <a:t>Click to edit Master title style</a:t>
            </a:r>
          </a:p>
        </p:txBody>
      </p:sp>
      <p:sp>
        <p:nvSpPr>
          <p:cNvPr id="3" name="Content Placeholder 2"/>
          <p:cNvSpPr>
            <a:spLocks noGrp="1"/>
          </p:cNvSpPr>
          <p:nvPr>
            <p:ph sz="half" idx="1"/>
          </p:nvPr>
        </p:nvSpPr>
        <p:spPr>
          <a:xfrm>
            <a:off x="578408" y="1371601"/>
            <a:ext cx="4138057"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8865" y="1371601"/>
            <a:ext cx="4155598" cy="5197475"/>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p:txBody>
          <a:bodyPr/>
          <a:lstStyle>
            <a:lvl1pPr>
              <a:defRPr/>
            </a:lvl1pPr>
          </a:lstStyle>
          <a:p>
            <a:pPr>
              <a:defRPr/>
            </a:pPr>
            <a:fld id="{648899D4-38BF-49EE-94A4-7D331CA49861}" type="slidenum">
              <a:rPr lang="en-US" smtClean="0"/>
              <a:pPr>
                <a:defRPr/>
              </a:pPr>
              <a:t>‹#›</a:t>
            </a:fld>
            <a:endParaRPr lang="en-US">
              <a:solidFill>
                <a:srgbClr val="000000"/>
              </a:solidFill>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pPr>
              <a:defRPr/>
            </a:pPr>
            <a:fld id="{267ECB6C-AEBA-4CA4-94D4-CDC051FA7295}" type="slidenum">
              <a:rPr lang="en-US" smtClean="0"/>
              <a:pPr>
                <a:defRPr/>
              </a:pPr>
              <a:t>‹#›</a:t>
            </a:fld>
            <a:endParaRPr lang="en-US">
              <a:solidFill>
                <a:srgbClr val="000000"/>
              </a:solidFill>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60456256-A3D9-470A-893E-33AF5DFAD0A3}" type="slidenum">
              <a:rPr lang="en-US" smtClean="0"/>
              <a:pPr>
                <a:defRPr/>
              </a:pPr>
              <a:t>‹#›</a:t>
            </a:fld>
            <a:endParaRPr lang="en-US">
              <a:solidFill>
                <a:srgbClr val="000000"/>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78406" y="258763"/>
            <a:ext cx="8446055" cy="1009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title style</a:t>
            </a:r>
          </a:p>
        </p:txBody>
      </p:sp>
      <p:sp>
        <p:nvSpPr>
          <p:cNvPr id="3075" name="Rectangle 3"/>
          <p:cNvSpPr>
            <a:spLocks noGrp="1" noChangeArrowheads="1"/>
          </p:cNvSpPr>
          <p:nvPr>
            <p:ph type="body" idx="1"/>
          </p:nvPr>
        </p:nvSpPr>
        <p:spPr bwMode="auto">
          <a:xfrm>
            <a:off x="578406" y="1448792"/>
            <a:ext cx="8446055" cy="512028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372" name="Rectangle 4"/>
          <p:cNvSpPr>
            <a:spLocks noGrp="1" noChangeArrowheads="1"/>
          </p:cNvSpPr>
          <p:nvPr>
            <p:ph type="sldNum" sz="quarter" idx="4"/>
          </p:nvPr>
        </p:nvSpPr>
        <p:spPr bwMode="auto">
          <a:xfrm>
            <a:off x="9024461" y="6569078"/>
            <a:ext cx="384048" cy="288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1000">
                <a:solidFill>
                  <a:schemeClr val="tx2"/>
                </a:solidFill>
                <a:latin typeface="+mn-lt"/>
                <a:ea typeface="ＭＳ Ｐゴシック" pitchFamily="34" charset="-128"/>
                <a:cs typeface="+mn-cs"/>
              </a:defRPr>
            </a:lvl1pPr>
          </a:lstStyle>
          <a:p>
            <a:pPr>
              <a:defRPr/>
            </a:pPr>
            <a:fld id="{59AC928F-518F-4CDD-8E7D-3270B21F395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Lst>
  <p:transition>
    <p:fade/>
  </p:transition>
  <p:hf hdr="0" ftr="0" dt="0"/>
  <p:txStyles>
    <p:titleStyle>
      <a:lvl1pPr algn="l" rtl="0" eaLnBrk="1" fontAlgn="base" hangingPunct="1">
        <a:lnSpc>
          <a:spcPct val="80000"/>
        </a:lnSpc>
        <a:spcBef>
          <a:spcPct val="0"/>
        </a:spcBef>
        <a:spcAft>
          <a:spcPct val="0"/>
        </a:spcAft>
        <a:defRPr sz="3200" b="1" spc="-100" baseline="0">
          <a:solidFill>
            <a:schemeClr val="tx2"/>
          </a:solidFill>
          <a:latin typeface="+mj-lt"/>
          <a:ea typeface="MS PGothic"/>
          <a:cs typeface="MS PGothic"/>
        </a:defRPr>
      </a:lvl1pPr>
      <a:lvl2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2pPr>
      <a:lvl3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3pPr>
      <a:lvl4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4pPr>
      <a:lvl5pPr algn="l" rtl="0" eaLnBrk="1" fontAlgn="base" hangingPunct="1">
        <a:lnSpc>
          <a:spcPct val="105000"/>
        </a:lnSpc>
        <a:spcBef>
          <a:spcPct val="0"/>
        </a:spcBef>
        <a:spcAft>
          <a:spcPct val="0"/>
        </a:spcAft>
        <a:defRPr sz="3200">
          <a:solidFill>
            <a:schemeClr val="tx2"/>
          </a:solidFill>
          <a:latin typeface="Georgia" pitchFamily="18" charset="0"/>
          <a:ea typeface="MS PGothic"/>
          <a:cs typeface="MS PGothic"/>
        </a:defRPr>
      </a:lvl5pPr>
      <a:lvl6pPr marL="4572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6pPr>
      <a:lvl7pPr marL="9144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7pPr>
      <a:lvl8pPr marL="13716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8pPr>
      <a:lvl9pPr marL="1828800" algn="l" rtl="0" eaLnBrk="1" fontAlgn="base" hangingPunct="1">
        <a:lnSpc>
          <a:spcPct val="105000"/>
        </a:lnSpc>
        <a:spcBef>
          <a:spcPct val="0"/>
        </a:spcBef>
        <a:spcAft>
          <a:spcPct val="0"/>
        </a:spcAft>
        <a:defRPr sz="3200">
          <a:solidFill>
            <a:schemeClr val="tx2"/>
          </a:solidFill>
          <a:latin typeface="Georgia" pitchFamily="18" charset="0"/>
          <a:ea typeface="ＭＳ Ｐゴシック" pitchFamily="34" charset="-128"/>
        </a:defRPr>
      </a:lvl9pPr>
    </p:titleStyle>
    <p:bodyStyle>
      <a:lvl1pPr marL="225425" indent="-225425" algn="l" rtl="0" eaLnBrk="1" fontAlgn="base" hangingPunct="1">
        <a:lnSpc>
          <a:spcPct val="100000"/>
        </a:lnSpc>
        <a:spcBef>
          <a:spcPts val="600"/>
        </a:spcBef>
        <a:spcAft>
          <a:spcPct val="0"/>
        </a:spcAft>
        <a:buFont typeface="Arial" pitchFamily="34" charset="0"/>
        <a:buChar char="•"/>
        <a:defRPr sz="2400">
          <a:solidFill>
            <a:srgbClr val="000000"/>
          </a:solidFill>
          <a:latin typeface="+mn-lt"/>
          <a:ea typeface="+mn-ea"/>
          <a:cs typeface="ヒラギノ角ゴ Pro W3"/>
        </a:defRPr>
      </a:lvl1pPr>
      <a:lvl2pPr marL="569913" indent="-225425" algn="l" rtl="0" eaLnBrk="1" fontAlgn="base" hangingPunct="1">
        <a:lnSpc>
          <a:spcPct val="100000"/>
        </a:lnSpc>
        <a:spcBef>
          <a:spcPts val="600"/>
        </a:spcBef>
        <a:spcAft>
          <a:spcPct val="0"/>
        </a:spcAft>
        <a:buFont typeface="Arial" pitchFamily="34" charset="0"/>
        <a:buChar char="•"/>
        <a:defRPr sz="2000">
          <a:solidFill>
            <a:srgbClr val="000000"/>
          </a:solidFill>
          <a:latin typeface="+mn-lt"/>
          <a:ea typeface="+mn-ea"/>
          <a:cs typeface="ヒラギノ角ゴ Pro W3"/>
        </a:defRPr>
      </a:lvl2pPr>
      <a:lvl3pPr marL="914400" indent="-225425" algn="l" rtl="0" eaLnBrk="1" fontAlgn="base" hangingPunct="1">
        <a:lnSpc>
          <a:spcPct val="100000"/>
        </a:lnSpc>
        <a:spcBef>
          <a:spcPts val="600"/>
        </a:spcBef>
        <a:spcAft>
          <a:spcPct val="0"/>
        </a:spcAft>
        <a:buFont typeface="Arial" pitchFamily="34" charset="0"/>
        <a:buChar char="•"/>
        <a:defRPr>
          <a:solidFill>
            <a:srgbClr val="000000"/>
          </a:solidFill>
          <a:latin typeface="+mn-lt"/>
          <a:ea typeface="+mn-ea"/>
          <a:cs typeface="ヒラギノ角ゴ Pro W3"/>
        </a:defRPr>
      </a:lvl3pPr>
      <a:lvl4pPr marL="1266825" indent="-233363" algn="l" rtl="0" eaLnBrk="1" fontAlgn="base" hangingPunct="1">
        <a:lnSpc>
          <a:spcPct val="100000"/>
        </a:lnSpc>
        <a:spcBef>
          <a:spcPts val="600"/>
        </a:spcBef>
        <a:spcAft>
          <a:spcPct val="0"/>
        </a:spcAft>
        <a:buFont typeface="Arial" pitchFamily="34" charset="0"/>
        <a:buChar char="•"/>
        <a:defRPr sz="1600">
          <a:solidFill>
            <a:srgbClr val="000000"/>
          </a:solidFill>
          <a:latin typeface="+mn-lt"/>
          <a:ea typeface="+mn-ea"/>
          <a:cs typeface="ヒラギノ角ゴ Pro W3"/>
        </a:defRPr>
      </a:lvl4pPr>
      <a:lvl5pPr marL="1603375" indent="-225425" algn="l" rtl="0" eaLnBrk="1" fontAlgn="base" hangingPunct="1">
        <a:lnSpc>
          <a:spcPct val="100000"/>
        </a:lnSpc>
        <a:spcBef>
          <a:spcPts val="600"/>
        </a:spcBef>
        <a:spcAft>
          <a:spcPct val="0"/>
        </a:spcAft>
        <a:buFont typeface="Arial" pitchFamily="34" charset="0"/>
        <a:buChar char="•"/>
        <a:defRPr sz="1400">
          <a:solidFill>
            <a:srgbClr val="000000"/>
          </a:solidFill>
          <a:latin typeface="+mn-lt"/>
          <a:ea typeface="+mn-ea"/>
          <a:cs typeface="ヒラギノ角ゴ Pro W3"/>
        </a:defRPr>
      </a:lvl5pPr>
      <a:lvl6pPr marL="20113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6pPr>
      <a:lvl7pPr marL="24685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7pPr>
      <a:lvl8pPr marL="29257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8pPr>
      <a:lvl9pPr marL="3382963" indent="-173038" algn="l" rtl="0" eaLnBrk="1" fontAlgn="base" hangingPunct="1">
        <a:lnSpc>
          <a:spcPct val="120000"/>
        </a:lnSpc>
        <a:spcBef>
          <a:spcPct val="20000"/>
        </a:spcBef>
        <a:spcAft>
          <a:spcPct val="0"/>
        </a:spcAft>
        <a:buFont typeface="Wingdings" pitchFamily="2" charset="2"/>
        <a:buChar char="§"/>
        <a:defRPr sz="14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a:t>Get smart about credit</a:t>
            </a:r>
          </a:p>
        </p:txBody>
      </p:sp>
      <p:sp>
        <p:nvSpPr>
          <p:cNvPr id="8" name="Subtitle 7"/>
          <p:cNvSpPr>
            <a:spLocks noGrp="1"/>
          </p:cNvSpPr>
          <p:nvPr>
            <p:ph type="subTitle" idx="1"/>
          </p:nvPr>
        </p:nvSpPr>
        <p:spPr/>
        <p:txBody>
          <a:bodyPr/>
          <a:lstStyle/>
          <a:p>
            <a:r>
              <a:rPr lang="en-US" dirty="0"/>
              <a:t>Credit and buying a car</a:t>
            </a:r>
          </a:p>
        </p:txBody>
      </p:sp>
      <p:sp>
        <p:nvSpPr>
          <p:cNvPr id="6" name="Rectangle 5"/>
          <p:cNvSpPr>
            <a:spLocks noChangeArrowheads="1"/>
          </p:cNvSpPr>
          <p:nvPr/>
        </p:nvSpPr>
        <p:spPr bwMode="auto">
          <a:xfrm>
            <a:off x="618331" y="6019800"/>
            <a:ext cx="8516937" cy="838200"/>
          </a:xfrm>
          <a:prstGeom prst="rect">
            <a:avLst/>
          </a:prstGeom>
          <a:noFill/>
          <a:ln w="9525" algn="ctr">
            <a:noFill/>
            <a:miter lim="800000"/>
            <a:headEnd/>
            <a:tailEnd/>
          </a:ln>
        </p:spPr>
        <p:txBody>
          <a:bodyPr lIns="0" tIns="0" rIns="0" bIns="0">
            <a:noAutofit/>
          </a:bodyPr>
          <a:lstStyle/>
          <a:p>
            <a:r>
              <a:rPr lang="en-US" sz="1000" dirty="0">
                <a:solidFill>
                  <a:srgbClr val="000000"/>
                </a:solidFill>
                <a:latin typeface="Arial"/>
              </a:rPr>
              <a:t>Hands on Banking</a:t>
            </a:r>
            <a:r>
              <a:rPr lang="en-US" sz="1000" baseline="30000" dirty="0">
                <a:solidFill>
                  <a:srgbClr val="000000"/>
                </a:solidFill>
                <a:latin typeface="Arial"/>
              </a:rPr>
              <a:t>®</a:t>
            </a:r>
          </a:p>
          <a:p>
            <a:r>
              <a:rPr lang="en-US" sz="1000" dirty="0">
                <a:solidFill>
                  <a:srgbClr val="000000"/>
                </a:solidFill>
                <a:latin typeface="Arial"/>
              </a:rPr>
              <a:t>© 2011, 2015 Wells Fargo Bank, N.A. All rights reserved.</a:t>
            </a:r>
          </a:p>
          <a:p>
            <a:endParaRPr lang="en-US" sz="1000" b="1" dirty="0">
              <a:solidFill>
                <a:srgbClr val="000000"/>
              </a:solidFill>
              <a:latin typeface="Arial"/>
            </a:endParaRPr>
          </a:p>
          <a:p>
            <a:pPr lvl="0" eaLnBrk="1" hangingPunct="1"/>
            <a:r>
              <a:rPr lang="en-US" sz="1000" b="1" dirty="0">
                <a:solidFill>
                  <a:srgbClr val="BB0826"/>
                </a:solidFill>
                <a:latin typeface="Arial" pitchFamily="34" charset="0"/>
              </a:rPr>
              <a:t>Please note: this presentation cannot be altered in any way without first contacting </a:t>
            </a:r>
            <a:r>
              <a:rPr lang="en-US" sz="1000" b="1" i="1" dirty="0">
                <a:solidFill>
                  <a:srgbClr val="BB0826"/>
                </a:solidFill>
                <a:latin typeface="Arial" pitchFamily="34" charset="0"/>
              </a:rPr>
              <a:t>Hands on Banking</a:t>
            </a:r>
            <a:r>
              <a:rPr lang="en-US" sz="1000" b="1" dirty="0">
                <a:solidFill>
                  <a:srgbClr val="BB0826"/>
                </a:solidFill>
                <a:latin typeface="Arial" pitchFamily="34" charset="0"/>
              </a:rPr>
              <a:t>. </a:t>
            </a:r>
          </a:p>
          <a:p>
            <a:pPr lvl="0" eaLnBrk="1" hangingPunct="1"/>
            <a:r>
              <a:rPr lang="en-US" sz="1000" b="1" dirty="0">
                <a:solidFill>
                  <a:srgbClr val="BB0826"/>
                </a:solidFill>
                <a:latin typeface="Arial" pitchFamily="34" charset="0"/>
              </a:rPr>
              <a:t>FOR USE WITH IN PERSON PRESENTATIONS ONLY.</a:t>
            </a:r>
          </a:p>
          <a:p>
            <a:endParaRPr lang="en-US" sz="1000" b="1" dirty="0">
              <a:solidFill>
                <a:srgbClr val="000000"/>
              </a:solidFill>
              <a:latin typeface="Arial" pitchFamily="34" charset="0"/>
            </a:endParaRPr>
          </a:p>
        </p:txBody>
      </p:sp>
    </p:spTree>
    <p:extLst>
      <p:ext uri="{BB962C8B-B14F-4D97-AF65-F5344CB8AC3E}">
        <p14:creationId xmlns:p14="http://schemas.microsoft.com/office/powerpoint/2010/main" val="411920333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US" dirty="0"/>
              <a:t>Enjoy </a:t>
            </a:r>
            <a:br>
              <a:rPr lang="en-US" dirty="0"/>
            </a:br>
            <a:r>
              <a:rPr lang="en-US" dirty="0"/>
              <a:t>your car!</a:t>
            </a:r>
          </a:p>
        </p:txBody>
      </p:sp>
      <p:sp>
        <p:nvSpPr>
          <p:cNvPr id="35843" name="Rectangle 3"/>
          <p:cNvSpPr>
            <a:spLocks noGrp="1" noChangeArrowheads="1"/>
          </p:cNvSpPr>
          <p:nvPr>
            <p:ph type="subTitle" idx="1"/>
          </p:nvPr>
        </p:nvSpPr>
        <p:spPr/>
        <p:txBody>
          <a:bodyPr/>
          <a:lstStyle/>
          <a:p>
            <a:r>
              <a:rPr lang="en-US" dirty="0"/>
              <a:t>Thank you.</a:t>
            </a:r>
          </a:p>
        </p:txBody>
      </p:sp>
      <p:pic>
        <p:nvPicPr>
          <p:cNvPr id="35845" name="Picture 5" descr="WFB_New Car_1002_00004_SMALL.jpg"/>
          <p:cNvPicPr>
            <a:picLocks noChangeAspect="1"/>
          </p:cNvPicPr>
          <p:nvPr/>
        </p:nvPicPr>
        <p:blipFill>
          <a:blip r:embed="rId3" cstate="print"/>
          <a:srcRect t="6667" r="3564"/>
          <a:stretch>
            <a:fillRect/>
          </a:stretch>
        </p:blipFill>
        <p:spPr bwMode="auto">
          <a:xfrm>
            <a:off x="4876800" y="0"/>
            <a:ext cx="4724400" cy="6858000"/>
          </a:xfrm>
          <a:prstGeom prst="rect">
            <a:avLst/>
          </a:prstGeom>
          <a:noFill/>
          <a:ln w="9525">
            <a:noFill/>
            <a:miter lim="800000"/>
            <a:headEnd/>
            <a:tailEnd/>
          </a:ln>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5"/>
          <p:cNvSpPr>
            <a:spLocks noGrp="1" noChangeArrowheads="1"/>
          </p:cNvSpPr>
          <p:nvPr>
            <p:ph type="title"/>
          </p:nvPr>
        </p:nvSpPr>
        <p:spPr/>
        <p:txBody>
          <a:bodyPr/>
          <a:lstStyle/>
          <a:p>
            <a:r>
              <a:rPr lang="en-US"/>
              <a:t>What can you afford?</a:t>
            </a:r>
            <a:endParaRPr lang="en-US" dirty="0"/>
          </a:p>
        </p:txBody>
      </p:sp>
      <p:sp>
        <p:nvSpPr>
          <p:cNvPr id="27653" name="Rectangle 6"/>
          <p:cNvSpPr>
            <a:spLocks noGrp="1" noChangeArrowheads="1"/>
          </p:cNvSpPr>
          <p:nvPr>
            <p:ph sz="half" idx="1"/>
          </p:nvPr>
        </p:nvSpPr>
        <p:spPr/>
        <p:txBody>
          <a:bodyPr/>
          <a:lstStyle/>
          <a:p>
            <a:r>
              <a:rPr lang="en-US" dirty="0"/>
              <a:t>How much money</a:t>
            </a:r>
            <a:br>
              <a:rPr lang="en-US" dirty="0"/>
            </a:br>
            <a:r>
              <a:rPr lang="en-US" dirty="0"/>
              <a:t>will you need?</a:t>
            </a:r>
          </a:p>
          <a:p>
            <a:r>
              <a:rPr lang="en-US" dirty="0"/>
              <a:t>Are you planning to</a:t>
            </a:r>
            <a:br>
              <a:rPr lang="en-US" dirty="0"/>
            </a:br>
            <a:r>
              <a:rPr lang="en-US" dirty="0"/>
              <a:t>get a loan?</a:t>
            </a:r>
          </a:p>
          <a:p>
            <a:r>
              <a:rPr lang="en-US" dirty="0"/>
              <a:t>Do you have enough</a:t>
            </a:r>
            <a:br>
              <a:rPr lang="en-US" dirty="0"/>
            </a:br>
            <a:r>
              <a:rPr lang="en-US" dirty="0"/>
              <a:t>$ for car expenses?</a:t>
            </a:r>
          </a:p>
        </p:txBody>
      </p:sp>
      <p:sp>
        <p:nvSpPr>
          <p:cNvPr id="12" name="Content Placeholder 11"/>
          <p:cNvSpPr>
            <a:spLocks noGrp="1"/>
          </p:cNvSpPr>
          <p:nvPr>
            <p:ph sz="half" idx="2"/>
          </p:nvPr>
        </p:nvSpPr>
        <p:spPr/>
        <p:txBody>
          <a:bodyPr/>
          <a:lstStyle/>
          <a:p>
            <a:endParaRPr lang="en-US"/>
          </a:p>
        </p:txBody>
      </p:sp>
      <p:sp>
        <p:nvSpPr>
          <p:cNvPr id="27650" name="Slide Number Placeholder 3"/>
          <p:cNvSpPr>
            <a:spLocks noGrp="1"/>
          </p:cNvSpPr>
          <p:nvPr>
            <p:ph type="sldNum" sz="quarter" idx="10"/>
          </p:nvPr>
        </p:nvSpPr>
        <p:spPr/>
        <p:txBody>
          <a:bodyPr/>
          <a:lstStyle/>
          <a:p>
            <a:fld id="{E33CBBE5-CD0B-4DB8-B06A-6333ADA4E0FC}" type="slidenum">
              <a:rPr lang="en-US" smtClean="0"/>
              <a:pPr/>
              <a:t>1</a:t>
            </a:fld>
            <a:endParaRPr lang="en-US"/>
          </a:p>
        </p:txBody>
      </p:sp>
      <p:sp>
        <p:nvSpPr>
          <p:cNvPr id="27651" name="Slide Number Placeholder 3"/>
          <p:cNvSpPr txBox="1">
            <a:spLocks noGrp="1"/>
          </p:cNvSpPr>
          <p:nvPr/>
        </p:nvSpPr>
        <p:spPr bwMode="auto">
          <a:xfrm>
            <a:off x="8810625" y="6657975"/>
            <a:ext cx="857250" cy="261938"/>
          </a:xfrm>
          <a:prstGeom prst="rect">
            <a:avLst/>
          </a:prstGeom>
          <a:noFill/>
          <a:ln w="9525">
            <a:noFill/>
            <a:miter lim="800000"/>
            <a:headEnd/>
            <a:tailEnd/>
          </a:ln>
        </p:spPr>
        <p:txBody>
          <a:bodyPr/>
          <a:lstStyle/>
          <a:p>
            <a:pPr algn="r"/>
            <a:fld id="{6CA903F6-D507-43A9-B3B4-1DB4FF843ECD}" type="slidenum">
              <a:rPr lang="en-US" sz="1000">
                <a:solidFill>
                  <a:srgbClr val="626366"/>
                </a:solidFill>
                <a:latin typeface="Arial" pitchFamily="34" charset="0"/>
              </a:rPr>
              <a:pPr algn="r"/>
              <a:t>1</a:t>
            </a:fld>
            <a:endParaRPr lang="en-US" sz="1000" dirty="0">
              <a:latin typeface="Arial" pitchFamily="34" charset="0"/>
            </a:endParaRPr>
          </a:p>
        </p:txBody>
      </p:sp>
      <p:pic>
        <p:nvPicPr>
          <p:cNvPr id="27654" name="Picture 15" descr="WFB_Girl Laptop_2009_00036_SMALL"/>
          <p:cNvPicPr>
            <a:picLocks noChangeAspect="1" noChangeArrowheads="1"/>
          </p:cNvPicPr>
          <p:nvPr/>
        </p:nvPicPr>
        <p:blipFill>
          <a:blip r:embed="rId3" cstate="print"/>
          <a:srcRect l="31296" r="22778"/>
          <a:stretch>
            <a:fillRect/>
          </a:stretch>
        </p:blipFill>
        <p:spPr bwMode="auto">
          <a:xfrm>
            <a:off x="4876800" y="0"/>
            <a:ext cx="4724400" cy="6858000"/>
          </a:xfrm>
          <a:prstGeom prst="rect">
            <a:avLst/>
          </a:prstGeom>
          <a:noFill/>
          <a:ln w="9525">
            <a:noFill/>
            <a:miter lim="800000"/>
            <a:headEnd/>
            <a:tailEnd/>
          </a:ln>
        </p:spPr>
      </p:pic>
      <p:sp>
        <p:nvSpPr>
          <p:cNvPr id="8" name="Rectangle 7"/>
          <p:cNvSpPr/>
          <p:nvPr/>
        </p:nvSpPr>
        <p:spPr>
          <a:xfrm>
            <a:off x="548640" y="5867402"/>
            <a:ext cx="4099560" cy="769441"/>
          </a:xfrm>
          <a:prstGeom prst="rect">
            <a:avLst/>
          </a:prstGeom>
        </p:spPr>
        <p:txBody>
          <a:bodyPr wrap="square" lIns="0" tIns="0" rIns="0" bIns="0">
            <a:spAutoFit/>
          </a:bodyPr>
          <a:lstStyle/>
          <a:p>
            <a:pPr lvl="0"/>
            <a:r>
              <a:rPr lang="en-US" sz="1000" dirty="0">
                <a:solidFill>
                  <a:srgbClr val="000000"/>
                </a:solidFill>
                <a:latin typeface="+mn-lt"/>
              </a:rPr>
              <a:t>The Get Smart About Credit October initiative hosted annually by the American Bankers Association promotes financial education and helps bring credit awareness to your community. This presentation today is provided by Wells Fargo as part of its participation in the Get Smart About Credit initiative.</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p:txBody>
          <a:bodyPr/>
          <a:lstStyle/>
          <a:p>
            <a:pPr>
              <a:lnSpc>
                <a:spcPct val="80000"/>
              </a:lnSpc>
            </a:pPr>
            <a:r>
              <a:rPr lang="en-US" dirty="0"/>
              <a:t>Value of a</a:t>
            </a:r>
            <a:br>
              <a:rPr lang="en-US" dirty="0"/>
            </a:br>
            <a:r>
              <a:rPr lang="en-US" dirty="0"/>
              <a:t>savings account</a:t>
            </a:r>
          </a:p>
        </p:txBody>
      </p:sp>
      <p:sp>
        <p:nvSpPr>
          <p:cNvPr id="28675" name="Rectangle 4"/>
          <p:cNvSpPr>
            <a:spLocks noGrp="1" noChangeArrowheads="1"/>
          </p:cNvSpPr>
          <p:nvPr>
            <p:ph sz="half" idx="1"/>
          </p:nvPr>
        </p:nvSpPr>
        <p:spPr/>
        <p:txBody>
          <a:bodyPr/>
          <a:lstStyle/>
          <a:p>
            <a:r>
              <a:rPr lang="en-US" dirty="0"/>
              <a:t>You earn money </a:t>
            </a:r>
            <a:br>
              <a:rPr lang="en-US" dirty="0"/>
            </a:br>
            <a:r>
              <a:rPr lang="en-US" dirty="0"/>
              <a:t>on your money!</a:t>
            </a:r>
          </a:p>
          <a:p>
            <a:r>
              <a:rPr lang="en-US" dirty="0"/>
              <a:t>Compound interest —</a:t>
            </a:r>
            <a:br>
              <a:rPr lang="en-US" dirty="0"/>
            </a:br>
            <a:r>
              <a:rPr lang="en-US" dirty="0"/>
              <a:t>more money for you</a:t>
            </a:r>
          </a:p>
          <a:p>
            <a:r>
              <a:rPr lang="en-US" dirty="0"/>
              <a:t>More time — more money</a:t>
            </a:r>
          </a:p>
        </p:txBody>
      </p:sp>
      <p:sp>
        <p:nvSpPr>
          <p:cNvPr id="13" name="Content Placeholder 12"/>
          <p:cNvSpPr>
            <a:spLocks noGrp="1"/>
          </p:cNvSpPr>
          <p:nvPr>
            <p:ph sz="half" idx="2"/>
          </p:nvPr>
        </p:nvSpPr>
        <p:spPr/>
        <p:txBody>
          <a:bodyPr/>
          <a:lstStyle/>
          <a:p>
            <a:endParaRPr lang="en-US"/>
          </a:p>
        </p:txBody>
      </p:sp>
      <p:sp>
        <p:nvSpPr>
          <p:cNvPr id="28676" name="Slide Number Placeholder 26"/>
          <p:cNvSpPr>
            <a:spLocks noGrp="1"/>
          </p:cNvSpPr>
          <p:nvPr>
            <p:ph type="sldNum" sz="quarter" idx="10"/>
          </p:nvPr>
        </p:nvSpPr>
        <p:spPr/>
        <p:txBody>
          <a:bodyPr/>
          <a:lstStyle/>
          <a:p>
            <a:fld id="{5381085E-B63C-480A-A887-57A48331EC5D}" type="slidenum">
              <a:rPr lang="en-US" smtClean="0"/>
              <a:pPr/>
              <a:t>2</a:t>
            </a:fld>
            <a:endParaRPr lang="en-US"/>
          </a:p>
        </p:txBody>
      </p:sp>
      <p:pic>
        <p:nvPicPr>
          <p:cNvPr id="28677" name="Picture 11" descr="WFB_Boy Atm_6005_00013_SMALL"/>
          <p:cNvPicPr>
            <a:picLocks noChangeAspect="1" noChangeArrowheads="1"/>
          </p:cNvPicPr>
          <p:nvPr/>
        </p:nvPicPr>
        <p:blipFill>
          <a:blip r:embed="rId3" cstate="print"/>
          <a:srcRect l="24384" r="29697"/>
          <a:stretch>
            <a:fillRect/>
          </a:stretch>
        </p:blipFill>
        <p:spPr bwMode="auto">
          <a:xfrm>
            <a:off x="4876800" y="0"/>
            <a:ext cx="4724400" cy="6858000"/>
          </a:xfrm>
          <a:prstGeom prst="rect">
            <a:avLst/>
          </a:prstGeom>
          <a:noFill/>
          <a:ln w="9525">
            <a:noFill/>
            <a:miter lim="800000"/>
            <a:headEnd/>
            <a:tailEnd/>
          </a:ln>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
          <p:cNvSpPr>
            <a:spLocks noGrp="1" noChangeArrowheads="1"/>
          </p:cNvSpPr>
          <p:nvPr>
            <p:ph type="title"/>
          </p:nvPr>
        </p:nvSpPr>
        <p:spPr/>
        <p:txBody>
          <a:bodyPr/>
          <a:lstStyle/>
          <a:p>
            <a:r>
              <a:rPr lang="en-US" dirty="0"/>
              <a:t>Planning and</a:t>
            </a:r>
            <a:br>
              <a:rPr lang="en-US" dirty="0"/>
            </a:br>
            <a:r>
              <a:rPr lang="en-US" dirty="0"/>
              <a:t>saving for YOUR car</a:t>
            </a:r>
          </a:p>
        </p:txBody>
      </p:sp>
      <p:sp>
        <p:nvSpPr>
          <p:cNvPr id="29699" name="Rectangle 39"/>
          <p:cNvSpPr>
            <a:spLocks noGrp="1" noChangeArrowheads="1"/>
          </p:cNvSpPr>
          <p:nvPr>
            <p:ph sz="half" idx="1"/>
          </p:nvPr>
        </p:nvSpPr>
        <p:spPr/>
        <p:txBody>
          <a:bodyPr/>
          <a:lstStyle/>
          <a:p>
            <a:r>
              <a:rPr lang="en-US" dirty="0"/>
              <a:t>What do you want vs.</a:t>
            </a:r>
            <a:br>
              <a:rPr lang="en-US" dirty="0"/>
            </a:br>
            <a:r>
              <a:rPr lang="en-US" dirty="0"/>
              <a:t>what do you need?</a:t>
            </a:r>
          </a:p>
          <a:p>
            <a:r>
              <a:rPr lang="en-US" dirty="0"/>
              <a:t>New? Used? Model? Color?</a:t>
            </a:r>
          </a:p>
          <a:p>
            <a:r>
              <a:rPr lang="en-US" dirty="0"/>
              <a:t>Have a “shopping plan”</a:t>
            </a:r>
            <a:br>
              <a:rPr lang="en-US" dirty="0"/>
            </a:br>
            <a:r>
              <a:rPr lang="en-US" dirty="0"/>
              <a:t>and a budget</a:t>
            </a:r>
          </a:p>
          <a:p>
            <a:endParaRPr lang="en-US" dirty="0"/>
          </a:p>
        </p:txBody>
      </p:sp>
      <p:sp>
        <p:nvSpPr>
          <p:cNvPr id="29700" name="Slide Number Placeholder 16"/>
          <p:cNvSpPr>
            <a:spLocks noGrp="1"/>
          </p:cNvSpPr>
          <p:nvPr>
            <p:ph type="sldNum" sz="quarter" idx="10"/>
          </p:nvPr>
        </p:nvSpPr>
        <p:spPr/>
        <p:txBody>
          <a:bodyPr/>
          <a:lstStyle/>
          <a:p>
            <a:fld id="{5E11AB94-DB8E-4819-841A-558E7C46FC2F}" type="slidenum">
              <a:rPr lang="en-US" smtClean="0"/>
              <a:pPr/>
              <a:t>3</a:t>
            </a:fld>
            <a:endParaRPr lang="en-US"/>
          </a:p>
        </p:txBody>
      </p:sp>
      <p:pic>
        <p:nvPicPr>
          <p:cNvPr id="29701" name="Picture 9" descr="WFB_Boy Laptop_13_7062_Male_Student_029_SMALL"/>
          <p:cNvPicPr>
            <a:picLocks noChangeAspect="1" noChangeArrowheads="1"/>
          </p:cNvPicPr>
          <p:nvPr/>
        </p:nvPicPr>
        <p:blipFill>
          <a:blip r:embed="rId3" cstate="print"/>
          <a:srcRect l="19579" t="9677"/>
          <a:stretch>
            <a:fillRect/>
          </a:stretch>
        </p:blipFill>
        <p:spPr bwMode="auto">
          <a:xfrm>
            <a:off x="4876800" y="0"/>
            <a:ext cx="4724400" cy="6858000"/>
          </a:xfrm>
          <a:prstGeom prst="rect">
            <a:avLst/>
          </a:prstGeom>
          <a:noFill/>
          <a:ln w="9525">
            <a:noFill/>
            <a:miter lim="800000"/>
            <a:headEnd/>
            <a:tailEnd/>
          </a:ln>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7"/>
          <p:cNvSpPr>
            <a:spLocks noGrp="1" noChangeArrowheads="1"/>
          </p:cNvSpPr>
          <p:nvPr>
            <p:ph type="title"/>
          </p:nvPr>
        </p:nvSpPr>
        <p:spPr/>
        <p:txBody>
          <a:bodyPr/>
          <a:lstStyle/>
          <a:p>
            <a:r>
              <a:rPr lang="en-US" dirty="0"/>
              <a:t>Three must-knows</a:t>
            </a:r>
          </a:p>
        </p:txBody>
      </p:sp>
      <p:sp>
        <p:nvSpPr>
          <p:cNvPr id="30723" name="Content Placeholder 11"/>
          <p:cNvSpPr>
            <a:spLocks noGrp="1"/>
          </p:cNvSpPr>
          <p:nvPr>
            <p:ph idx="1"/>
          </p:nvPr>
        </p:nvSpPr>
        <p:spPr/>
        <p:txBody>
          <a:bodyPr/>
          <a:lstStyle/>
          <a:p>
            <a:r>
              <a:rPr lang="en-US" dirty="0"/>
              <a:t>Total cost of the car </a:t>
            </a:r>
            <a:br>
              <a:rPr lang="en-US" dirty="0"/>
            </a:br>
            <a:r>
              <a:rPr lang="en-US" dirty="0"/>
              <a:t>(title, tax, etc.)</a:t>
            </a:r>
          </a:p>
          <a:p>
            <a:r>
              <a:rPr lang="en-US" dirty="0"/>
              <a:t>Down payment (% of price)</a:t>
            </a:r>
          </a:p>
          <a:p>
            <a:r>
              <a:rPr lang="en-US" dirty="0"/>
              <a:t>If you’re financing — </a:t>
            </a:r>
            <a:br>
              <a:rPr lang="en-US" dirty="0"/>
            </a:br>
            <a:r>
              <a:rPr lang="en-US" dirty="0"/>
              <a:t>how long and how much</a:t>
            </a:r>
          </a:p>
          <a:p>
            <a:endParaRPr lang="en-US" dirty="0"/>
          </a:p>
        </p:txBody>
      </p:sp>
      <p:sp>
        <p:nvSpPr>
          <p:cNvPr id="30724" name="Slide Number Placeholder 16"/>
          <p:cNvSpPr>
            <a:spLocks noGrp="1"/>
          </p:cNvSpPr>
          <p:nvPr>
            <p:ph type="sldNum" sz="quarter" idx="10"/>
          </p:nvPr>
        </p:nvSpPr>
        <p:spPr/>
        <p:txBody>
          <a:bodyPr/>
          <a:lstStyle/>
          <a:p>
            <a:fld id="{07DF1028-EC6E-479B-B09E-6209F0EF0A64}" type="slidenum">
              <a:rPr lang="en-US" smtClean="0"/>
              <a:pPr/>
              <a:t>4</a:t>
            </a:fld>
            <a:endParaRPr lang="en-US"/>
          </a:p>
        </p:txBody>
      </p:sp>
      <p:pic>
        <p:nvPicPr>
          <p:cNvPr id="30725" name="Picture 7" descr="WFB_Girl on Quad_2008_00010-2_SMALL"/>
          <p:cNvPicPr>
            <a:picLocks noChangeAspect="1" noChangeArrowheads="1"/>
          </p:cNvPicPr>
          <p:nvPr/>
        </p:nvPicPr>
        <p:blipFill>
          <a:blip r:embed="rId3" cstate="print"/>
          <a:srcRect l="23303" t="11290" r="35959"/>
          <a:stretch>
            <a:fillRect/>
          </a:stretch>
        </p:blipFill>
        <p:spPr bwMode="auto">
          <a:xfrm>
            <a:off x="4876800" y="0"/>
            <a:ext cx="4724400" cy="6858000"/>
          </a:xfrm>
          <a:prstGeom prst="rect">
            <a:avLst/>
          </a:prstGeom>
          <a:noFill/>
          <a:ln w="9525">
            <a:noFill/>
            <a:miter lim="800000"/>
            <a:headEnd/>
            <a:tailEnd/>
          </a:ln>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US"/>
              <a:t>Auto loan down payment comparison</a:t>
            </a:r>
            <a:endParaRPr lang="en-US" dirty="0"/>
          </a:p>
        </p:txBody>
      </p:sp>
      <p:sp>
        <p:nvSpPr>
          <p:cNvPr id="31746" name="Slide Number Placeholder 3"/>
          <p:cNvSpPr>
            <a:spLocks noGrp="1"/>
          </p:cNvSpPr>
          <p:nvPr>
            <p:ph type="sldNum" sz="quarter" idx="10"/>
          </p:nvPr>
        </p:nvSpPr>
        <p:spPr/>
        <p:txBody>
          <a:bodyPr/>
          <a:lstStyle/>
          <a:p>
            <a:fld id="{0428066A-9CD9-4ECB-8A2A-B4D6E7F8B1DE}" type="slidenum">
              <a:rPr lang="en-US" smtClean="0"/>
              <a:pPr/>
              <a:t>5</a:t>
            </a:fld>
            <a:endParaRPr lang="en-US" dirty="0"/>
          </a:p>
        </p:txBody>
      </p:sp>
      <p:sp>
        <p:nvSpPr>
          <p:cNvPr id="31748" name="Text Box 4"/>
          <p:cNvSpPr txBox="1">
            <a:spLocks noChangeArrowheads="1"/>
          </p:cNvSpPr>
          <p:nvPr/>
        </p:nvSpPr>
        <p:spPr bwMode="auto">
          <a:xfrm>
            <a:off x="609600" y="6096000"/>
            <a:ext cx="8229600" cy="761999"/>
          </a:xfrm>
          <a:prstGeom prst="rect">
            <a:avLst/>
          </a:prstGeom>
          <a:noFill/>
          <a:ln w="9525" algn="ctr">
            <a:noFill/>
            <a:miter lim="800000"/>
            <a:headEnd/>
            <a:tailEnd/>
          </a:ln>
        </p:spPr>
        <p:txBody>
          <a:bodyPr wrap="none" lIns="0" tIns="0" rIns="0" bIns="0">
            <a:noAutofit/>
          </a:bodyPr>
          <a:lstStyle/>
          <a:p>
            <a:r>
              <a:rPr lang="en-US" sz="1200" dirty="0">
                <a:latin typeface="Arial" pitchFamily="34" charset="0"/>
              </a:rPr>
              <a:t>Source: </a:t>
            </a:r>
            <a:r>
              <a:rPr lang="en-US" sz="1200" dirty="0" err="1">
                <a:latin typeface="Arial" pitchFamily="34" charset="0"/>
              </a:rPr>
              <a:t>Bankrate.com</a:t>
            </a:r>
            <a:r>
              <a:rPr lang="en-US" sz="1200" dirty="0">
                <a:latin typeface="Arial" pitchFamily="34" charset="0"/>
              </a:rPr>
              <a:t>, February 2010</a:t>
            </a:r>
          </a:p>
          <a:p>
            <a:endParaRPr lang="en-US" sz="1200" dirty="0">
              <a:latin typeface="Arial" pitchFamily="34" charset="0"/>
            </a:endParaRPr>
          </a:p>
          <a:p>
            <a:r>
              <a:rPr lang="en-US" sz="1200" dirty="0">
                <a:latin typeface="Arial" pitchFamily="34" charset="0"/>
              </a:rPr>
              <a:t>Illustration only</a:t>
            </a:r>
          </a:p>
        </p:txBody>
      </p:sp>
      <p:graphicFrame>
        <p:nvGraphicFramePr>
          <p:cNvPr id="45130" name="Group 74"/>
          <p:cNvGraphicFramePr>
            <a:graphicFrameLocks noGrp="1"/>
          </p:cNvGraphicFramePr>
          <p:nvPr/>
        </p:nvGraphicFramePr>
        <p:xfrm>
          <a:off x="609600" y="1447800"/>
          <a:ext cx="8305800" cy="4480560"/>
        </p:xfrm>
        <a:graphic>
          <a:graphicData uri="http://schemas.openxmlformats.org/drawingml/2006/table">
            <a:tbl>
              <a:tblPr/>
              <a:tblGrid>
                <a:gridCol w="32004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64008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1"/>
                          </a:solidFill>
                          <a:effectLst/>
                          <a:latin typeface="Arial" pitchFamily="34" charset="0"/>
                          <a:ea typeface="ヒラギノ角ゴ Pro W3" pitchFamily="1" charset="-128"/>
                        </a:rPr>
                        <a:t>Loan amount</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$10,000</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$10,000</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0"/>
                  </a:ext>
                </a:extLst>
              </a:tr>
              <a:tr h="64008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1"/>
                          </a:solidFill>
                          <a:effectLst/>
                          <a:latin typeface="Arial" pitchFamily="34" charset="0"/>
                          <a:ea typeface="ヒラギノ角ゴ Pro W3" pitchFamily="1" charset="-128"/>
                        </a:rPr>
                        <a:t>Down payment</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$2,000</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$0</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64008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1"/>
                          </a:solidFill>
                          <a:effectLst/>
                          <a:latin typeface="Arial" pitchFamily="34" charset="0"/>
                          <a:ea typeface="ヒラギノ角ゴ Pro W3" pitchFamily="1" charset="-128"/>
                        </a:rPr>
                        <a:t>Term of loan</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36 months</a:t>
                      </a:r>
                      <a:endParaRPr kumimoji="0" lang="en-US" sz="1900" b="0" i="0" u="none" strike="noStrike" cap="none" normalizeH="0" baseline="0" dirty="0">
                        <a:ln>
                          <a:noFill/>
                        </a:ln>
                        <a:solidFill>
                          <a:schemeClr val="tx1"/>
                        </a:solidFill>
                        <a:effectLst/>
                        <a:latin typeface="Arial" pitchFamily="34" charset="0"/>
                        <a:ea typeface="ヒラギノ角ゴ Pro W3" pitchFamily="1" charset="-128"/>
                      </a:endParaRP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36 months</a:t>
                      </a:r>
                      <a:endParaRPr kumimoji="0" lang="en-US" sz="1900" b="0" i="0" u="none" strike="noStrike" cap="none" normalizeH="0" baseline="0" dirty="0">
                        <a:ln>
                          <a:noFill/>
                        </a:ln>
                        <a:solidFill>
                          <a:schemeClr val="tx1"/>
                        </a:solidFill>
                        <a:effectLst/>
                        <a:latin typeface="Arial" pitchFamily="34" charset="0"/>
                        <a:ea typeface="ヒラギノ角ゴ Pro W3" pitchFamily="1" charset="-128"/>
                      </a:endParaRP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2"/>
                  </a:ext>
                </a:extLst>
              </a:tr>
              <a:tr h="64008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1"/>
                          </a:solidFill>
                          <a:effectLst/>
                          <a:latin typeface="Arial" pitchFamily="34" charset="0"/>
                          <a:ea typeface="ヒラギノ角ゴ Pro W3" pitchFamily="1" charset="-128"/>
                        </a:rPr>
                        <a:t>Interest rate</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10%</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12%</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64008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1"/>
                          </a:solidFill>
                          <a:effectLst/>
                          <a:latin typeface="Arial" pitchFamily="34" charset="0"/>
                          <a:ea typeface="ヒラギノ角ゴ Pro W3" pitchFamily="1" charset="-128"/>
                        </a:rPr>
                        <a:t>Monthly payment</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$259</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$333</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4"/>
                  </a:ext>
                </a:extLst>
              </a:tr>
              <a:tr h="64008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1"/>
                          </a:solidFill>
                          <a:effectLst/>
                          <a:latin typeface="Arial" pitchFamily="34" charset="0"/>
                          <a:ea typeface="ヒラギノ角ゴ Pro W3" pitchFamily="1" charset="-128"/>
                        </a:rPr>
                        <a:t>Total interest payment</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$1,295</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$1,954</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64008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1"/>
                          </a:solidFill>
                          <a:effectLst/>
                          <a:latin typeface="Arial" pitchFamily="34" charset="0"/>
                          <a:ea typeface="ヒラギノ角ゴ Pro W3" pitchFamily="1" charset="-128"/>
                        </a:rPr>
                        <a:t>Total cost of car</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$11,324</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0" i="0" u="none" strike="noStrike" cap="none" normalizeH="0" baseline="0" dirty="0">
                          <a:ln>
                            <a:noFill/>
                          </a:ln>
                          <a:solidFill>
                            <a:schemeClr val="tx1"/>
                          </a:solidFill>
                          <a:effectLst/>
                          <a:latin typeface="Arial" pitchFamily="34" charset="0"/>
                          <a:ea typeface="ヒラギノ角ゴ Pro W3" pitchFamily="1" charset="-128"/>
                        </a:rPr>
                        <a:t>$11,988</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title"/>
          </p:nvPr>
        </p:nvSpPr>
        <p:spPr/>
        <p:txBody>
          <a:bodyPr/>
          <a:lstStyle/>
          <a:p>
            <a:r>
              <a:rPr lang="en-US"/>
              <a:t>Terms </a:t>
            </a:r>
            <a:endParaRPr lang="en-US" dirty="0"/>
          </a:p>
        </p:txBody>
      </p:sp>
      <p:sp>
        <p:nvSpPr>
          <p:cNvPr id="32801" name="Slide Number Placeholder 9"/>
          <p:cNvSpPr>
            <a:spLocks noGrp="1"/>
          </p:cNvSpPr>
          <p:nvPr>
            <p:ph type="sldNum" sz="quarter" idx="10"/>
          </p:nvPr>
        </p:nvSpPr>
        <p:spPr/>
        <p:txBody>
          <a:bodyPr/>
          <a:lstStyle/>
          <a:p>
            <a:fld id="{88F55A36-5396-4463-AD3E-CC906888A5B9}" type="slidenum">
              <a:rPr lang="en-US" smtClean="0"/>
              <a:pPr/>
              <a:t>6</a:t>
            </a:fld>
            <a:endParaRPr lang="en-US" dirty="0"/>
          </a:p>
        </p:txBody>
      </p:sp>
      <p:graphicFrame>
        <p:nvGraphicFramePr>
          <p:cNvPr id="18467" name="Group 35"/>
          <p:cNvGraphicFramePr>
            <a:graphicFrameLocks noGrp="1"/>
          </p:cNvGraphicFramePr>
          <p:nvPr>
            <p:extLst>
              <p:ext uri="{D42A27DB-BD31-4B8C-83A1-F6EECF244321}">
                <p14:modId xmlns:p14="http://schemas.microsoft.com/office/powerpoint/2010/main" val="1347141398"/>
              </p:ext>
            </p:extLst>
          </p:nvPr>
        </p:nvGraphicFramePr>
        <p:xfrm>
          <a:off x="609600" y="1447800"/>
          <a:ext cx="8305800" cy="4389120"/>
        </p:xfrm>
        <a:graphic>
          <a:graphicData uri="http://schemas.openxmlformats.org/drawingml/2006/table">
            <a:tbl>
              <a:tblPr/>
              <a:tblGrid>
                <a:gridCol w="2514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endParaRPr kumimoji="0" lang="en-US" sz="2100" b="0" i="0" u="none" strike="noStrike" cap="none" normalizeH="0" baseline="0" dirty="0">
                        <a:ln>
                          <a:noFill/>
                        </a:ln>
                        <a:solidFill>
                          <a:schemeClr val="bg1"/>
                        </a:solidFill>
                        <a:effectLst/>
                        <a:latin typeface="Arial" pitchFamily="34" charset="0"/>
                        <a:ea typeface="ヒラギノ角ゴ Pro W3" pitchFamily="1" charset="-128"/>
                      </a:endParaRP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25-month term</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49-month term</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0"/>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Loan amount</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$10,000</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$10,000</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Term</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1" i="0" u="none" strike="noStrike" cap="none" normalizeH="0" baseline="0" dirty="0">
                          <a:ln>
                            <a:noFill/>
                          </a:ln>
                          <a:solidFill>
                            <a:schemeClr val="bg2"/>
                          </a:solidFill>
                          <a:effectLst/>
                          <a:latin typeface="Arial" pitchFamily="34" charset="0"/>
                          <a:ea typeface="ヒラギノ角ゴ Pro W3" pitchFamily="1" charset="-128"/>
                        </a:rPr>
                        <a:t>25 months</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1" i="0" u="none" strike="noStrike" cap="none" normalizeH="0" baseline="0" dirty="0">
                          <a:ln>
                            <a:noFill/>
                          </a:ln>
                          <a:solidFill>
                            <a:schemeClr val="bg2"/>
                          </a:solidFill>
                          <a:effectLst/>
                          <a:latin typeface="Arial" pitchFamily="34" charset="0"/>
                          <a:ea typeface="ヒラギノ角ゴ Pro W3" pitchFamily="1" charset="-128"/>
                        </a:rPr>
                        <a:t>49 months</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2"/>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Monthly payment</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$450</a:t>
                      </a:r>
                      <a:br>
                        <a:rPr kumimoji="0" lang="en-US" sz="1800" b="0" i="0" u="none" strike="noStrike" cap="none" normalizeH="0" baseline="0" dirty="0">
                          <a:ln>
                            <a:noFill/>
                          </a:ln>
                          <a:solidFill>
                            <a:schemeClr val="tx1"/>
                          </a:solidFill>
                          <a:effectLst/>
                          <a:latin typeface="Arial" pitchFamily="34" charset="0"/>
                          <a:ea typeface="ヒラギノ角ゴ Pro W3" pitchFamily="1" charset="-128"/>
                        </a:rPr>
                      </a:br>
                      <a:r>
                        <a:rPr kumimoji="0" lang="en-US" sz="1600" b="0" i="0" u="none" strike="noStrike" cap="none" normalizeH="0" baseline="0" dirty="0">
                          <a:ln>
                            <a:noFill/>
                          </a:ln>
                          <a:solidFill>
                            <a:schemeClr val="tx1"/>
                          </a:solidFill>
                          <a:effectLst/>
                          <a:latin typeface="Arial" pitchFamily="34" charset="0"/>
                          <a:ea typeface="ヒラギノ角ゴ Pro W3" pitchFamily="1" charset="-128"/>
                        </a:rPr>
                        <a:t>(final payment may vary)</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$250 </a:t>
                      </a:r>
                      <a:br>
                        <a:rPr kumimoji="0" lang="en-US" sz="1800" b="0" i="0" u="none" strike="noStrike" cap="none" normalizeH="0" baseline="0" dirty="0">
                          <a:ln>
                            <a:noFill/>
                          </a:ln>
                          <a:solidFill>
                            <a:schemeClr val="tx1"/>
                          </a:solidFill>
                          <a:effectLst/>
                          <a:latin typeface="Arial" pitchFamily="34" charset="0"/>
                          <a:ea typeface="ヒラギノ角ゴ Pro W3" pitchFamily="1" charset="-128"/>
                        </a:rPr>
                      </a:br>
                      <a:r>
                        <a:rPr kumimoji="0" lang="en-US" sz="1600" b="0" i="0" u="none" strike="noStrike" cap="none" normalizeH="0" baseline="0" dirty="0">
                          <a:ln>
                            <a:noFill/>
                          </a:ln>
                          <a:solidFill>
                            <a:schemeClr val="tx1"/>
                          </a:solidFill>
                          <a:effectLst/>
                          <a:latin typeface="Arial" pitchFamily="34" charset="0"/>
                          <a:ea typeface="ヒラギノ角ゴ Pro W3" pitchFamily="1" charset="-128"/>
                        </a:rPr>
                        <a:t>(final payment may vary)</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Total cost of loan</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$11,106</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$12,215</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4"/>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Total interest paid</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$1,106</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$2,215</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bl>
          </a:graphicData>
        </a:graphic>
      </p:graphicFrame>
      <p:sp>
        <p:nvSpPr>
          <p:cNvPr id="5" name="Text Box 4"/>
          <p:cNvSpPr txBox="1">
            <a:spLocks noChangeArrowheads="1"/>
          </p:cNvSpPr>
          <p:nvPr/>
        </p:nvSpPr>
        <p:spPr bwMode="auto">
          <a:xfrm>
            <a:off x="609600" y="6477000"/>
            <a:ext cx="8229600" cy="380999"/>
          </a:xfrm>
          <a:prstGeom prst="rect">
            <a:avLst/>
          </a:prstGeom>
          <a:noFill/>
          <a:ln w="9525" algn="ctr">
            <a:noFill/>
            <a:miter lim="800000"/>
            <a:headEnd/>
            <a:tailEnd/>
          </a:ln>
        </p:spPr>
        <p:txBody>
          <a:bodyPr wrap="none" lIns="0" tIns="0" rIns="0" bIns="0">
            <a:noAutofit/>
          </a:bodyPr>
          <a:lstStyle/>
          <a:p>
            <a:r>
              <a:rPr lang="en-US" sz="1200" dirty="0">
                <a:latin typeface="Arial" pitchFamily="34" charset="0"/>
              </a:rPr>
              <a:t>Illustration only</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35"/>
          <p:cNvGraphicFramePr>
            <a:graphicFrameLocks noGrp="1"/>
          </p:cNvGraphicFramePr>
          <p:nvPr>
            <p:extLst>
              <p:ext uri="{D42A27DB-BD31-4B8C-83A1-F6EECF244321}">
                <p14:modId xmlns:p14="http://schemas.microsoft.com/office/powerpoint/2010/main" val="1347141398"/>
              </p:ext>
            </p:extLst>
          </p:nvPr>
        </p:nvGraphicFramePr>
        <p:xfrm>
          <a:off x="609600" y="1447800"/>
          <a:ext cx="8305800" cy="4389120"/>
        </p:xfrm>
        <a:graphic>
          <a:graphicData uri="http://schemas.openxmlformats.org/drawingml/2006/table">
            <a:tbl>
              <a:tblPr/>
              <a:tblGrid>
                <a:gridCol w="2514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endParaRPr kumimoji="0" lang="en-US" sz="2100" b="0" i="0" u="none" strike="noStrike" cap="none" normalizeH="0" baseline="0" dirty="0">
                        <a:ln>
                          <a:noFill/>
                        </a:ln>
                        <a:solidFill>
                          <a:schemeClr val="bg1"/>
                        </a:solidFill>
                        <a:effectLst/>
                        <a:latin typeface="Arial" pitchFamily="34" charset="0"/>
                        <a:ea typeface="ヒラギノ角ゴ Pro W3" pitchFamily="1" charset="-128"/>
                      </a:endParaRP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5% interest rate</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15% interest rate</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0"/>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Loan amount</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$10,000</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$10,000</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Term</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60 months</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49 months</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2"/>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1"/>
                          </a:solidFill>
                          <a:effectLst/>
                          <a:latin typeface="Arial" pitchFamily="34" charset="0"/>
                          <a:ea typeface="ヒラギノ角ゴ Pro W3" pitchFamily="1" charset="-128"/>
                        </a:rPr>
                        <a:t>Interest rate</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2"/>
                          </a:solidFill>
                          <a:effectLst/>
                          <a:latin typeface="Arial" pitchFamily="34" charset="0"/>
                          <a:ea typeface="ヒラギノ角ゴ Pro W3" pitchFamily="1" charset="-128"/>
                        </a:rPr>
                        <a:t>5%</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100" b="1" i="0" u="none" strike="noStrike" cap="none" normalizeH="0" baseline="0" dirty="0">
                          <a:ln>
                            <a:noFill/>
                          </a:ln>
                          <a:solidFill>
                            <a:schemeClr val="bg2"/>
                          </a:solidFill>
                          <a:effectLst/>
                          <a:latin typeface="Arial" pitchFamily="34" charset="0"/>
                          <a:ea typeface="ヒラギノ角ゴ Pro W3" pitchFamily="1" charset="-128"/>
                        </a:rPr>
                        <a:t>15%</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3"/>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Monthly payment</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$188.77</a:t>
                      </a:r>
                      <a:br>
                        <a:rPr kumimoji="0" lang="en-US" sz="1800" b="0" i="0" u="none" strike="noStrike" cap="none" normalizeH="0" baseline="0" dirty="0">
                          <a:ln>
                            <a:noFill/>
                          </a:ln>
                          <a:solidFill>
                            <a:schemeClr val="tx1"/>
                          </a:solidFill>
                          <a:effectLst/>
                          <a:latin typeface="Arial" pitchFamily="34" charset="0"/>
                          <a:ea typeface="ヒラギノ角ゴ Pro W3" pitchFamily="1" charset="-128"/>
                        </a:rPr>
                      </a:br>
                      <a:r>
                        <a:rPr kumimoji="0" lang="en-US" sz="1600" b="0" i="0" u="none" strike="noStrike" cap="none" normalizeH="0" baseline="0" dirty="0">
                          <a:ln>
                            <a:noFill/>
                          </a:ln>
                          <a:solidFill>
                            <a:schemeClr val="tx1"/>
                          </a:solidFill>
                          <a:effectLst/>
                          <a:latin typeface="Arial" pitchFamily="34" charset="0"/>
                          <a:ea typeface="ヒラギノ角ゴ Pro W3" pitchFamily="1" charset="-128"/>
                        </a:rPr>
                        <a:t>(final payment may vary)</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$237.90 </a:t>
                      </a:r>
                      <a:br>
                        <a:rPr kumimoji="0" lang="en-US" sz="1800" b="0" i="0" u="none" strike="noStrike" cap="none" normalizeH="0" baseline="0" dirty="0">
                          <a:ln>
                            <a:noFill/>
                          </a:ln>
                          <a:solidFill>
                            <a:schemeClr val="tx1"/>
                          </a:solidFill>
                          <a:effectLst/>
                          <a:latin typeface="Arial" pitchFamily="34" charset="0"/>
                          <a:ea typeface="ヒラギノ角ゴ Pro W3" pitchFamily="1" charset="-128"/>
                        </a:rPr>
                      </a:br>
                      <a:r>
                        <a:rPr kumimoji="0" lang="en-US" sz="1600" b="0" i="0" u="none" strike="noStrike" cap="none" normalizeH="0" baseline="0" dirty="0">
                          <a:ln>
                            <a:noFill/>
                          </a:ln>
                          <a:solidFill>
                            <a:schemeClr val="tx1"/>
                          </a:solidFill>
                          <a:effectLst/>
                          <a:latin typeface="Arial" pitchFamily="34" charset="0"/>
                          <a:ea typeface="ヒラギノ角ゴ Pro W3" pitchFamily="1" charset="-128"/>
                        </a:rPr>
                        <a:t>(final payment may vary)</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4"/>
                  </a:ext>
                </a:extLst>
              </a:tr>
              <a:tr h="731520">
                <a:tc>
                  <a:txBody>
                    <a:bodyPr/>
                    <a:lstStyle/>
                    <a:p>
                      <a:pPr marL="0" marR="0" lvl="0" indent="0" algn="l"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2000" b="1" i="0" u="none" strike="noStrike" cap="none" normalizeH="0" baseline="0" dirty="0">
                          <a:ln>
                            <a:noFill/>
                          </a:ln>
                          <a:solidFill>
                            <a:schemeClr val="bg1"/>
                          </a:solidFill>
                          <a:effectLst/>
                          <a:latin typeface="Arial" pitchFamily="34" charset="0"/>
                          <a:ea typeface="ヒラギノ角ゴ Pro W3" pitchFamily="1" charset="-128"/>
                        </a:rPr>
                        <a:t>Total interest paid</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$1,106</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rgbClr val="FFCC00"/>
                        </a:buClr>
                        <a:buSzPct val="85000"/>
                        <a:buFont typeface="Arial" charset="0"/>
                        <a:buNone/>
                        <a:tabLst/>
                      </a:pPr>
                      <a:r>
                        <a:rPr kumimoji="0" lang="en-US" sz="1800" b="0" i="0" u="none" strike="noStrike" cap="none" normalizeH="0" baseline="0" dirty="0">
                          <a:ln>
                            <a:noFill/>
                          </a:ln>
                          <a:solidFill>
                            <a:schemeClr val="tx1"/>
                          </a:solidFill>
                          <a:effectLst/>
                          <a:latin typeface="Arial" pitchFamily="34" charset="0"/>
                          <a:ea typeface="ヒラギノ角ゴ Pro W3" pitchFamily="1" charset="-128"/>
                        </a:rPr>
                        <a:t>$2,215</a:t>
                      </a:r>
                    </a:p>
                  </a:txBody>
                  <a:tcPr marL="120626" marR="120626" marT="57441" marB="5744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bl>
          </a:graphicData>
        </a:graphic>
      </p:graphicFrame>
      <p:sp>
        <p:nvSpPr>
          <p:cNvPr id="251907" name="Rectangle 3"/>
          <p:cNvSpPr>
            <a:spLocks noChangeArrowheads="1"/>
          </p:cNvSpPr>
          <p:nvPr/>
        </p:nvSpPr>
        <p:spPr bwMode="auto">
          <a:xfrm>
            <a:off x="479425" y="1676400"/>
            <a:ext cx="8001000" cy="1371600"/>
          </a:xfrm>
          <a:prstGeom prst="rect">
            <a:avLst/>
          </a:prstGeom>
          <a:noFill/>
          <a:ln w="9525">
            <a:noFill/>
            <a:miter lim="800000"/>
            <a:headEnd/>
            <a:tailEnd/>
          </a:ln>
          <a:effectLst>
            <a:outerShdw dist="28398" dir="9206097" algn="ctr" rotWithShape="0">
              <a:schemeClr val="tx1"/>
            </a:outerShdw>
          </a:effectLst>
        </p:spPr>
        <p:txBody>
          <a:bodyPr anchor="ctr"/>
          <a:lstStyle/>
          <a:p>
            <a:pPr>
              <a:lnSpc>
                <a:spcPts val="4200"/>
              </a:lnSpc>
              <a:defRPr/>
            </a:pPr>
            <a:endParaRPr lang="en-US" sz="4400" b="1" i="1">
              <a:solidFill>
                <a:schemeClr val="bg1"/>
              </a:solidFill>
              <a:latin typeface="Georgia" pitchFamily="18" charset="0"/>
            </a:endParaRPr>
          </a:p>
        </p:txBody>
      </p:sp>
      <p:sp>
        <p:nvSpPr>
          <p:cNvPr id="33795" name="Rectangle 4"/>
          <p:cNvSpPr>
            <a:spLocks noGrp="1" noChangeArrowheads="1"/>
          </p:cNvSpPr>
          <p:nvPr>
            <p:ph type="title"/>
          </p:nvPr>
        </p:nvSpPr>
        <p:spPr/>
        <p:txBody>
          <a:bodyPr/>
          <a:lstStyle/>
          <a:p>
            <a:r>
              <a:rPr lang="en-US"/>
              <a:t>Terms and rate</a:t>
            </a:r>
          </a:p>
        </p:txBody>
      </p:sp>
      <p:sp>
        <p:nvSpPr>
          <p:cNvPr id="33826" name="Slide Number Placeholder 12"/>
          <p:cNvSpPr>
            <a:spLocks noGrp="1"/>
          </p:cNvSpPr>
          <p:nvPr>
            <p:ph type="sldNum" sz="quarter" idx="10"/>
          </p:nvPr>
        </p:nvSpPr>
        <p:spPr/>
        <p:txBody>
          <a:bodyPr/>
          <a:lstStyle/>
          <a:p>
            <a:fld id="{26F3CF7F-3169-420D-BD9C-DC47950AB656}" type="slidenum">
              <a:rPr lang="en-US" smtClean="0"/>
              <a:pPr/>
              <a:t>7</a:t>
            </a:fld>
            <a:endParaRPr lang="en-US"/>
          </a:p>
        </p:txBody>
      </p:sp>
      <p:sp>
        <p:nvSpPr>
          <p:cNvPr id="6" name="Text Box 4"/>
          <p:cNvSpPr txBox="1">
            <a:spLocks noChangeArrowheads="1"/>
          </p:cNvSpPr>
          <p:nvPr/>
        </p:nvSpPr>
        <p:spPr bwMode="auto">
          <a:xfrm>
            <a:off x="609600" y="6477000"/>
            <a:ext cx="8229600" cy="380999"/>
          </a:xfrm>
          <a:prstGeom prst="rect">
            <a:avLst/>
          </a:prstGeom>
          <a:noFill/>
          <a:ln w="9525" algn="ctr">
            <a:noFill/>
            <a:miter lim="800000"/>
            <a:headEnd/>
            <a:tailEnd/>
          </a:ln>
        </p:spPr>
        <p:txBody>
          <a:bodyPr wrap="none" lIns="0" tIns="0" rIns="0" bIns="0">
            <a:noAutofit/>
          </a:bodyPr>
          <a:lstStyle/>
          <a:p>
            <a:r>
              <a:rPr lang="en-US" sz="1200" dirty="0">
                <a:latin typeface="Arial" pitchFamily="34" charset="0"/>
              </a:rPr>
              <a:t>Illustration only</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7"/>
          <p:cNvSpPr>
            <a:spLocks noGrp="1" noChangeArrowheads="1"/>
          </p:cNvSpPr>
          <p:nvPr>
            <p:ph type="title"/>
          </p:nvPr>
        </p:nvSpPr>
        <p:spPr/>
        <p:txBody>
          <a:bodyPr/>
          <a:lstStyle/>
          <a:p>
            <a:r>
              <a:rPr lang="en-US" dirty="0"/>
              <a:t>What do we know?</a:t>
            </a:r>
          </a:p>
        </p:txBody>
      </p:sp>
      <p:sp>
        <p:nvSpPr>
          <p:cNvPr id="34819" name="Rectangle 52"/>
          <p:cNvSpPr>
            <a:spLocks noGrp="1" noChangeArrowheads="1"/>
          </p:cNvSpPr>
          <p:nvPr>
            <p:ph sz="half" idx="1"/>
          </p:nvPr>
        </p:nvSpPr>
        <p:spPr/>
        <p:txBody>
          <a:bodyPr/>
          <a:lstStyle/>
          <a:p>
            <a:r>
              <a:rPr lang="en-US" dirty="0"/>
              <a:t>Savings is key!!</a:t>
            </a:r>
          </a:p>
          <a:p>
            <a:r>
              <a:rPr lang="en-US" dirty="0"/>
              <a:t>Cars are not cheap</a:t>
            </a:r>
          </a:p>
          <a:p>
            <a:r>
              <a:rPr lang="en-US" dirty="0"/>
              <a:t>More down payment — lower the total cost</a:t>
            </a:r>
          </a:p>
          <a:p>
            <a:r>
              <a:rPr lang="en-US" dirty="0"/>
              <a:t>Term and rate —</a:t>
            </a:r>
            <a:br>
              <a:rPr lang="en-US" dirty="0"/>
            </a:br>
            <a:r>
              <a:rPr lang="en-US" dirty="0"/>
              <a:t>important to know</a:t>
            </a:r>
          </a:p>
        </p:txBody>
      </p:sp>
      <p:sp>
        <p:nvSpPr>
          <p:cNvPr id="9" name="Content Placeholder 8"/>
          <p:cNvSpPr>
            <a:spLocks noGrp="1"/>
          </p:cNvSpPr>
          <p:nvPr>
            <p:ph sz="half" idx="2"/>
          </p:nvPr>
        </p:nvSpPr>
        <p:spPr/>
        <p:txBody>
          <a:bodyPr/>
          <a:lstStyle/>
          <a:p>
            <a:endParaRPr lang="en-US"/>
          </a:p>
        </p:txBody>
      </p:sp>
      <p:sp>
        <p:nvSpPr>
          <p:cNvPr id="34820" name="Slide Number Placeholder 23"/>
          <p:cNvSpPr>
            <a:spLocks noGrp="1"/>
          </p:cNvSpPr>
          <p:nvPr>
            <p:ph type="sldNum" sz="quarter" idx="10"/>
          </p:nvPr>
        </p:nvSpPr>
        <p:spPr/>
        <p:txBody>
          <a:bodyPr/>
          <a:lstStyle/>
          <a:p>
            <a:fld id="{158CDCBF-EEF5-4F22-BE3F-C9BFEB9ACBEF}" type="slidenum">
              <a:rPr lang="en-US" smtClean="0"/>
              <a:pPr/>
              <a:t>8</a:t>
            </a:fld>
            <a:endParaRPr lang="en-US"/>
          </a:p>
        </p:txBody>
      </p:sp>
      <p:pic>
        <p:nvPicPr>
          <p:cNvPr id="34821" name="Picture 7" descr="WFB_High School Boy Girl_2002_00310_SMALL"/>
          <p:cNvPicPr>
            <a:picLocks noChangeAspect="1" noChangeArrowheads="1"/>
          </p:cNvPicPr>
          <p:nvPr/>
        </p:nvPicPr>
        <p:blipFill>
          <a:blip r:embed="rId3" cstate="print"/>
          <a:srcRect l="37570" r="14347"/>
          <a:stretch>
            <a:fillRect/>
          </a:stretch>
        </p:blipFill>
        <p:spPr bwMode="auto">
          <a:xfrm>
            <a:off x="4876800" y="0"/>
            <a:ext cx="4724400" cy="6858000"/>
          </a:xfrm>
          <a:prstGeom prst="rect">
            <a:avLst/>
          </a:prstGeom>
          <a:noFill/>
          <a:ln w="9525">
            <a:noFill/>
            <a:miter lim="800000"/>
            <a:headEnd/>
            <a:tailEnd/>
          </a:ln>
        </p:spPr>
      </p:pic>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784&quot;&gt;&lt;property id=&quot;20148&quot; value=&quot;5&quot;/&gt;&lt;property id=&quot;20300&quot; value=&quot;Slide 1 - &amp;quot;Title set in &amp;#x0D;&amp;#x0A;Georgia 50pt&amp;quot;&quot;/&gt;&lt;property id=&quot;20307&quot; value=&quot;256&quot;/&gt;&lt;/object&gt;&lt;object type=&quot;3&quot; unique_id=&quot;10785&quot;&gt;&lt;property id=&quot;20148&quot; value=&quot;5&quot;/&gt;&lt;property id=&quot;20300&quot; value=&quot;Slide 2 - &amp;quot;Headline set in Georgia 32pt&amp;quot;&quot;/&gt;&lt;property id=&quot;20307&quot; value=&quot;257&quot;/&gt;&lt;/object&gt;&lt;object type=&quot;3&quot; unique_id=&quot;10786&quot;&gt;&lt;property id=&quot;20148&quot; value=&quot;5&quot;/&gt;&lt;property id=&quot;20300&quot; value=&quot;Slide 3 - &amp;quot;Headline set in Georgia 32pt&amp;#x0D;&amp;#x0A;Sub-Headline set in Verdana 20pt&amp;quot;&quot;/&gt;&lt;property id=&quot;20307&quot; value=&quot;258&quot;/&gt;&lt;/object&gt;&lt;object type=&quot;3&quot; unique_id=&quot;10787&quot;&gt;&lt;property id=&quot;20148&quot; value=&quot;5&quot;/&gt;&lt;property id=&quot;20300&quot; value=&quot;Slide 4 - &amp;quot;Divider text&amp;quot;&quot;/&gt;&lt;property id=&quot;20307&quot; value=&quot;259&quot;/&gt;&lt;/object&gt;&lt;object type=&quot;3&quot; unique_id=&quot;10788&quot;&gt;&lt;property id=&quot;20148&quot; value=&quot;5&quot;/&gt;&lt;property id=&quot;20300&quot; value=&quot;Slide 5 - &amp;quot;Tools&amp;quot;&quot;/&gt;&lt;property id=&quot;20307&quot; value=&quot;260&quot;/&gt;&lt;/object&gt;&lt;object type=&quot;3&quot; unique_id=&quot;10789&quot;&gt;&lt;property id=&quot;20148&quot; value=&quot;5&quot;/&gt;&lt;property id=&quot;20300&quot; value=&quot;Slide 6 - &amp;quot;PowerPoint best practices&amp;quot;&quot;/&gt;&lt;property id=&quot;20307&quot; value=&quot;261&quot;/&gt;&lt;/object&gt;&lt;object type=&quot;3&quot; unique_id=&quot;10790&quot;&gt;&lt;property id=&quot;20148&quot; value=&quot;5&quot;/&gt;&lt;property id=&quot;20300&quot; value=&quot;Slide 7 - &amp;quot;Sample chart page&amp;quot;&quot;/&gt;&lt;property id=&quot;20307&quot; value=&quot;262&quot;/&gt;&lt;/object&gt;&lt;object type=&quot;3&quot; unique_id=&quot;10791&quot;&gt;&lt;property id=&quot;20148&quot; value=&quot;5&quot;/&gt;&lt;property id=&quot;20300&quot; value=&quot;Slide 8 - &amp;quot;Sample table pages&amp;quot;&quot;/&gt;&lt;property id=&quot;20307&quot; value=&quot;263&quot;/&gt;&lt;/object&gt;&lt;object type=&quot;3&quot; unique_id=&quot;10792&quot;&gt;&lt;property id=&quot;20148&quot; value=&quot;5&quot;/&gt;&lt;property id=&quot;20300&quot; value=&quot;Slide 9 - &amp;quot;Copyright/classifications&amp;quot;&quot;/&gt;&lt;property id=&quot;20307&quot; value=&quot;264&quot;/&gt;&lt;/object&gt;&lt;/object&gt;&lt;/object&gt;&lt;/database&gt;"/>
</p:tagLst>
</file>

<file path=ppt/theme/theme1.xml><?xml version="1.0" encoding="utf-8"?>
<a:theme xmlns:a="http://schemas.openxmlformats.org/drawingml/2006/main" name="HOBpowerpoint">
  <a:themeElements>
    <a:clrScheme name="HOB Brand Colors">
      <a:dk1>
        <a:srgbClr val="000000"/>
      </a:dk1>
      <a:lt1>
        <a:srgbClr val="FFFFFF"/>
      </a:lt1>
      <a:dk2>
        <a:srgbClr val="5098AC"/>
      </a:dk2>
      <a:lt2>
        <a:srgbClr val="F58433"/>
      </a:lt2>
      <a:accent1>
        <a:srgbClr val="CBBD3B"/>
      </a:accent1>
      <a:accent2>
        <a:srgbClr val="5E652B"/>
      </a:accent2>
      <a:accent3>
        <a:srgbClr val="EAE1C6"/>
      </a:accent3>
      <a:accent4>
        <a:srgbClr val="BF202F"/>
      </a:accent4>
      <a:accent5>
        <a:srgbClr val="DADBBF"/>
      </a:accent5>
      <a:accent6>
        <a:srgbClr val="44464A"/>
      </a:accent6>
      <a:hlink>
        <a:srgbClr val="BFCEC2"/>
      </a:hlink>
      <a:folHlink>
        <a:srgbClr val="C2DEEA"/>
      </a:folHlink>
    </a:clrScheme>
    <a:fontScheme name="HOB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11_WFB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WFB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WFB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WFB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WFB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WFB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WFB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WFB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WFB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WFB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WFB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WFB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_WFB_Template 13">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704610"/>
        </a:folHlink>
      </a:clrScheme>
      <a:clrMap bg1="lt1" tx1="dk1" bg2="lt2" tx2="dk2" accent1="accent1" accent2="accent2" accent3="accent3" accent4="accent4" accent5="accent5" accent6="accent6" hlink="hlink" folHlink="folHlink"/>
    </a:extraClrScheme>
    <a:extraClrScheme>
      <a:clrScheme name="11_WFB_Template 14">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F28B13"/>
        </a:folHlink>
      </a:clrScheme>
      <a:clrMap bg1="lt1" tx1="dk1" bg2="lt2" tx2="dk2" accent1="accent1" accent2="accent2" accent3="accent3" accent4="accent4" accent5="accent5" accent6="accent6" hlink="hlink" folHlink="folHlink"/>
    </a:extraClrScheme>
    <a:extraClrScheme>
      <a:clrScheme name="11_WFB_Template 15">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A99070"/>
        </a:folHlink>
      </a:clrScheme>
      <a:clrMap bg1="lt1" tx1="dk1" bg2="lt2" tx2="dk2" accent1="accent1" accent2="accent2" accent3="accent3" accent4="accent4" accent5="accent5" accent6="accent6" hlink="hlink" folHlink="folHlink"/>
    </a:extraClrScheme>
    <a:extraClrScheme>
      <a:clrScheme name="11_WFB_Template 16">
        <a:dk1>
          <a:srgbClr val="5A5D62"/>
        </a:dk1>
        <a:lt1>
          <a:srgbClr val="FFFFFF"/>
        </a:lt1>
        <a:dk2>
          <a:srgbClr val="D4002F"/>
        </a:dk2>
        <a:lt2>
          <a:srgbClr val="8E9091"/>
        </a:lt2>
        <a:accent1>
          <a:srgbClr val="688FCF"/>
        </a:accent1>
        <a:accent2>
          <a:srgbClr val="F25316"/>
        </a:accent2>
        <a:accent3>
          <a:srgbClr val="FFFFFF"/>
        </a:accent3>
        <a:accent4>
          <a:srgbClr val="4C4E53"/>
        </a:accent4>
        <a:accent5>
          <a:srgbClr val="B9C6E4"/>
        </a:accent5>
        <a:accent6>
          <a:srgbClr val="DB4A13"/>
        </a:accent6>
        <a:hlink>
          <a:srgbClr val="739600"/>
        </a:hlink>
        <a:folHlink>
          <a:srgbClr val="8D6B4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864</TotalTime>
  <Words>1910</Words>
  <Application>Microsoft Office PowerPoint</Application>
  <PresentationFormat>Custom</PresentationFormat>
  <Paragraphs>229</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ＭＳ Ｐゴシック</vt:lpstr>
      <vt:lpstr>ＭＳ Ｐゴシック</vt:lpstr>
      <vt:lpstr>Arial</vt:lpstr>
      <vt:lpstr>Georgia</vt:lpstr>
      <vt:lpstr>Symbol</vt:lpstr>
      <vt:lpstr>Verdana</vt:lpstr>
      <vt:lpstr>Wingdings</vt:lpstr>
      <vt:lpstr>ヒラギノ角ゴ Pro W3</vt:lpstr>
      <vt:lpstr>HOBpowerpoint</vt:lpstr>
      <vt:lpstr>Get smart about credit</vt:lpstr>
      <vt:lpstr>What can you afford?</vt:lpstr>
      <vt:lpstr>Value of a savings account</vt:lpstr>
      <vt:lpstr>Planning and saving for YOUR car</vt:lpstr>
      <vt:lpstr>Three must-knows</vt:lpstr>
      <vt:lpstr>Auto loan down payment comparison</vt:lpstr>
      <vt:lpstr>Terms </vt:lpstr>
      <vt:lpstr>Terms and rate</vt:lpstr>
      <vt:lpstr>What do we know?</vt:lpstr>
      <vt:lpstr>Enjoy  your car!</vt:lpstr>
    </vt:vector>
  </TitlesOfParts>
  <Company>Wells Fargo Bank 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set in  Georgia 50pt</dc:title>
  <dc:creator>valeriop</dc:creator>
  <dc:description>Wells Fargo Template V1.3</dc:description>
  <cp:lastModifiedBy>Charlotte L. Morgan</cp:lastModifiedBy>
  <cp:revision>88</cp:revision>
  <cp:lastPrinted>2008-05-08T12:20:13Z</cp:lastPrinted>
  <dcterms:created xsi:type="dcterms:W3CDTF">2009-10-07T22:15:22Z</dcterms:created>
  <dcterms:modified xsi:type="dcterms:W3CDTF">2016-11-01T12:37:34Z</dcterms:modified>
</cp:coreProperties>
</file>