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60" d="100"/>
          <a:sy n="60" d="100"/>
        </p:scale>
        <p:origin x="23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1/19/2016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for Passing the AP Rhetorical Essay</a:t>
            </a:r>
            <a:endParaRPr lang="en-US" dirty="0"/>
          </a:p>
        </p:txBody>
      </p:sp>
      <p:sp>
        <p:nvSpPr>
          <p:cNvPr id="5" name="Content Placeholder 4"/>
          <p:cNvSpPr>
            <a:spLocks noGrp="1"/>
          </p:cNvSpPr>
          <p:nvPr>
            <p:ph idx="1"/>
          </p:nvPr>
        </p:nvSpPr>
        <p:spPr/>
        <p:txBody>
          <a:bodyPr>
            <a:normAutofit/>
          </a:bodyPr>
          <a:lstStyle/>
          <a:p>
            <a:r>
              <a:rPr lang="en-US" sz="2400" dirty="0" smtClean="0"/>
              <a:t>4 Components </a:t>
            </a:r>
          </a:p>
          <a:p>
            <a:pPr lvl="1"/>
            <a:r>
              <a:rPr lang="en-US" sz="2400" dirty="0" smtClean="0"/>
              <a:t>1) What is the author’s purpose? What does the author hope to achieve?</a:t>
            </a:r>
          </a:p>
          <a:p>
            <a:pPr lvl="1"/>
            <a:r>
              <a:rPr lang="en-US" sz="2400" dirty="0" smtClean="0"/>
              <a:t>2) Who is the targeted audience?</a:t>
            </a:r>
          </a:p>
          <a:p>
            <a:pPr lvl="1"/>
            <a:r>
              <a:rPr lang="en-US" sz="2400" dirty="0" smtClean="0"/>
              <a:t>3) What rhetorical strategies has the author chosen and why?</a:t>
            </a:r>
          </a:p>
          <a:p>
            <a:pPr lvl="1"/>
            <a:r>
              <a:rPr lang="en-US" sz="2400" dirty="0" smtClean="0"/>
              <a:t>4) Identify the probable effect the strategy has on the audience and explain why it has this effect.</a:t>
            </a:r>
          </a:p>
        </p:txBody>
      </p:sp>
    </p:spTree>
    <p:extLst>
      <p:ext uri="{BB962C8B-B14F-4D97-AF65-F5344CB8AC3E}">
        <p14:creationId xmlns:p14="http://schemas.microsoft.com/office/powerpoint/2010/main" val="3116046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78971"/>
            <a:ext cx="10353761" cy="1326321"/>
          </a:xfrm>
        </p:spPr>
        <p:txBody>
          <a:bodyPr/>
          <a:lstStyle/>
          <a:p>
            <a:r>
              <a:rPr lang="en-US" dirty="0" smtClean="0"/>
              <a:t>Breaking it down </a:t>
            </a:r>
            <a:r>
              <a:rPr lang="en-US" dirty="0" err="1" smtClean="0"/>
              <a:t>cont</a:t>
            </a:r>
            <a:endParaRPr lang="en-US" dirty="0"/>
          </a:p>
        </p:txBody>
      </p:sp>
      <p:sp>
        <p:nvSpPr>
          <p:cNvPr id="3" name="Content Placeholder 2"/>
          <p:cNvSpPr>
            <a:spLocks noGrp="1"/>
          </p:cNvSpPr>
          <p:nvPr>
            <p:ph idx="1"/>
          </p:nvPr>
        </p:nvSpPr>
        <p:spPr/>
        <p:txBody>
          <a:bodyPr>
            <a:normAutofit/>
          </a:bodyPr>
          <a:lstStyle/>
          <a:p>
            <a:pPr lvl="0"/>
            <a:r>
              <a:rPr lang="en-US" sz="2400" dirty="0" smtClean="0">
                <a:effectLst/>
              </a:rPr>
              <a:t>7) Diction</a:t>
            </a:r>
            <a:r>
              <a:rPr lang="en-US" sz="2400" dirty="0">
                <a:effectLst/>
              </a:rPr>
              <a:t>: Emotionally-charged words can be extremely effective. Also, a writer might use a pattern of words to establish a theme or message.  </a:t>
            </a:r>
          </a:p>
          <a:p>
            <a:pPr lvl="0"/>
            <a:r>
              <a:rPr lang="en-US" sz="2400" dirty="0" smtClean="0">
                <a:effectLst/>
              </a:rPr>
              <a:t>8) Standout </a:t>
            </a:r>
            <a:r>
              <a:rPr lang="en-US" sz="2400" dirty="0">
                <a:effectLst/>
              </a:rPr>
              <a:t>sentences (that is, sentences designed to grab your attention) </a:t>
            </a:r>
          </a:p>
          <a:p>
            <a:pPr lvl="0"/>
            <a:r>
              <a:rPr lang="en-US" sz="2400" dirty="0" smtClean="0">
                <a:effectLst/>
              </a:rPr>
              <a:t>9) Tone </a:t>
            </a:r>
            <a:r>
              <a:rPr lang="en-US" sz="2400" dirty="0">
                <a:effectLst/>
              </a:rPr>
              <a:t>(consider how effective sarcasm can be) </a:t>
            </a:r>
          </a:p>
          <a:p>
            <a:pPr lvl="0"/>
            <a:r>
              <a:rPr lang="en-US" sz="2400" dirty="0" smtClean="0">
                <a:effectLst/>
              </a:rPr>
              <a:t>10) Cause-effect </a:t>
            </a:r>
            <a:r>
              <a:rPr lang="en-US" sz="2400" dirty="0">
                <a:effectLst/>
              </a:rPr>
              <a:t>argumentation (if this happens, then....) </a:t>
            </a:r>
          </a:p>
          <a:p>
            <a:endParaRPr lang="en-US" sz="2400" dirty="0"/>
          </a:p>
        </p:txBody>
      </p:sp>
    </p:spTree>
    <p:extLst>
      <p:ext uri="{BB962C8B-B14F-4D97-AF65-F5344CB8AC3E}">
        <p14:creationId xmlns:p14="http://schemas.microsoft.com/office/powerpoint/2010/main" val="3080700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down </a:t>
            </a:r>
            <a:r>
              <a:rPr lang="en-US" dirty="0" err="1" smtClean="0"/>
              <a:t>cont</a:t>
            </a:r>
            <a:endParaRPr lang="en-US" dirty="0"/>
          </a:p>
        </p:txBody>
      </p:sp>
      <p:sp>
        <p:nvSpPr>
          <p:cNvPr id="3" name="Content Placeholder 2"/>
          <p:cNvSpPr>
            <a:spLocks noGrp="1"/>
          </p:cNvSpPr>
          <p:nvPr>
            <p:ph idx="1"/>
          </p:nvPr>
        </p:nvSpPr>
        <p:spPr/>
        <p:txBody>
          <a:bodyPr/>
          <a:lstStyle/>
          <a:p>
            <a:pPr lvl="0"/>
            <a:r>
              <a:rPr lang="en-US" dirty="0" smtClean="0">
                <a:effectLst/>
              </a:rPr>
              <a:t>11) Addressing </a:t>
            </a:r>
            <a:r>
              <a:rPr lang="en-US" dirty="0">
                <a:effectLst/>
              </a:rPr>
              <a:t>the opposition (I don't need to argue my position if I can show that the opposition's views are absurd) </a:t>
            </a:r>
          </a:p>
          <a:p>
            <a:pPr lvl="0"/>
            <a:r>
              <a:rPr lang="en-US" dirty="0" smtClean="0">
                <a:effectLst/>
              </a:rPr>
              <a:t>12) Use </a:t>
            </a:r>
            <a:r>
              <a:rPr lang="en-US" dirty="0">
                <a:effectLst/>
              </a:rPr>
              <a:t>of historical precedents (this falls under analogies but is worth noting separately) </a:t>
            </a:r>
          </a:p>
          <a:p>
            <a:pPr lvl="0"/>
            <a:r>
              <a:rPr lang="en-US" dirty="0" smtClean="0">
                <a:effectLst/>
              </a:rPr>
              <a:t>13) Contrast </a:t>
            </a:r>
            <a:r>
              <a:rPr lang="en-US" dirty="0">
                <a:effectLst/>
              </a:rPr>
              <a:t>(sometimes a writer best shows his position by contrasting it to another, weaker view) </a:t>
            </a:r>
          </a:p>
          <a:p>
            <a:pPr lvl="0"/>
            <a:r>
              <a:rPr lang="en-US" dirty="0" smtClean="0">
                <a:effectLst/>
              </a:rPr>
              <a:t>14) Selection </a:t>
            </a:r>
            <a:r>
              <a:rPr lang="en-US" dirty="0">
                <a:effectLst/>
              </a:rPr>
              <a:t>of Detail (remember, the person making the argument chooses what you see and don't see)</a:t>
            </a:r>
          </a:p>
          <a:p>
            <a:endParaRPr lang="en-US" dirty="0"/>
          </a:p>
        </p:txBody>
      </p:sp>
    </p:spTree>
    <p:extLst>
      <p:ext uri="{BB962C8B-B14F-4D97-AF65-F5344CB8AC3E}">
        <p14:creationId xmlns:p14="http://schemas.microsoft.com/office/powerpoint/2010/main" val="4012719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include in your paragraphs?</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effectLst/>
              </a:rPr>
              <a:t>Diction + Detail = Tone</a:t>
            </a:r>
            <a:endParaRPr lang="en-US" sz="2400" dirty="0" smtClean="0">
              <a:effectLst/>
            </a:endParaRPr>
          </a:p>
          <a:p>
            <a:r>
              <a:rPr lang="en-US" sz="2400" dirty="0" smtClean="0">
                <a:effectLst/>
              </a:rPr>
              <a:t>You always have this formula to write about. With what feeling or emotion does the writer express himself? One's tone (or attitude) can be highly persuasive. A writer can use fear, anger, sympathy, or love to move his or her audience. If you have nothing else to say, write a paragraph about how the author conveys his or her attitude about the topic at hand. </a:t>
            </a:r>
          </a:p>
          <a:p>
            <a:r>
              <a:rPr lang="en-US" dirty="0">
                <a:effectLst/>
              </a:rPr>
              <a:t> </a:t>
            </a:r>
          </a:p>
          <a:p>
            <a:endParaRPr lang="en-US" dirty="0"/>
          </a:p>
        </p:txBody>
      </p:sp>
    </p:spTree>
    <p:extLst>
      <p:ext uri="{BB962C8B-B14F-4D97-AF65-F5344CB8AC3E}">
        <p14:creationId xmlns:p14="http://schemas.microsoft.com/office/powerpoint/2010/main" val="2559244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Paragraphs </a:t>
            </a:r>
            <a:r>
              <a:rPr lang="en-US" dirty="0" err="1" smtClean="0"/>
              <a:t>cont</a:t>
            </a:r>
            <a:endParaRPr lang="en-US" dirty="0"/>
          </a:p>
        </p:txBody>
      </p:sp>
      <p:sp>
        <p:nvSpPr>
          <p:cNvPr id="3" name="Content Placeholder 2"/>
          <p:cNvSpPr>
            <a:spLocks noGrp="1"/>
          </p:cNvSpPr>
          <p:nvPr>
            <p:ph idx="1"/>
          </p:nvPr>
        </p:nvSpPr>
        <p:spPr/>
        <p:txBody>
          <a:bodyPr>
            <a:noAutofit/>
          </a:bodyPr>
          <a:lstStyle/>
          <a:p>
            <a:r>
              <a:rPr lang="en-US" sz="2200" b="1" dirty="0">
                <a:effectLst/>
              </a:rPr>
              <a:t>Sequencing of Ideas: Follow the Developing Argument</a:t>
            </a:r>
            <a:endParaRPr lang="en-US" sz="2200" dirty="0">
              <a:effectLst/>
            </a:endParaRPr>
          </a:p>
          <a:p>
            <a:r>
              <a:rPr lang="en-US" sz="2200" dirty="0">
                <a:effectLst/>
              </a:rPr>
              <a:t>A writer does not randomly present ideas. The sequencing of information is important</a:t>
            </a:r>
            <a:r>
              <a:rPr lang="en-US" sz="2200" dirty="0" smtClean="0">
                <a:effectLst/>
              </a:rPr>
              <a:t>.</a:t>
            </a:r>
          </a:p>
          <a:p>
            <a:r>
              <a:rPr lang="en-US" sz="2200" dirty="0">
                <a:effectLst/>
              </a:rPr>
              <a:t>This is quite different from structuring your essay around three rhetorical choices, such as metaphors, analogies, and selective diction. But, when you yourself write an argument, do you build the argument through rhetorical tools or do you build the argument through ideas? Of course its the latter! It's not your metaphor that wins me over, it's the ideas conveyed through the metaphor.</a:t>
            </a:r>
          </a:p>
          <a:p>
            <a:endParaRPr lang="en-US" sz="2200" dirty="0"/>
          </a:p>
        </p:txBody>
      </p:sp>
    </p:spTree>
    <p:extLst>
      <p:ext uri="{BB962C8B-B14F-4D97-AF65-F5344CB8AC3E}">
        <p14:creationId xmlns:p14="http://schemas.microsoft.com/office/powerpoint/2010/main" val="27276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Paragraphs </a:t>
            </a:r>
            <a:r>
              <a:rPr lang="en-US" dirty="0" err="1" smtClean="0"/>
              <a:t>cont</a:t>
            </a:r>
            <a:endParaRPr lang="en-US" dirty="0"/>
          </a:p>
        </p:txBody>
      </p:sp>
      <p:sp>
        <p:nvSpPr>
          <p:cNvPr id="3" name="Content Placeholder 2"/>
          <p:cNvSpPr>
            <a:spLocks noGrp="1"/>
          </p:cNvSpPr>
          <p:nvPr>
            <p:ph idx="1"/>
          </p:nvPr>
        </p:nvSpPr>
        <p:spPr/>
        <p:txBody>
          <a:bodyPr>
            <a:normAutofit/>
          </a:bodyPr>
          <a:lstStyle/>
          <a:p>
            <a:r>
              <a:rPr lang="en-US" sz="2800" dirty="0">
                <a:effectLst/>
              </a:rPr>
              <a:t>So, don't have paragraphs about metaphors, analogies, etc. Have paragraphs that present a stage in the author's argument and then illustrate how rhetorical choices (such as metaphors, analogies, etc.) convey the author's intent. </a:t>
            </a:r>
            <a:endParaRPr lang="en-US" sz="2800" dirty="0"/>
          </a:p>
        </p:txBody>
      </p:sp>
    </p:spTree>
    <p:extLst>
      <p:ext uri="{BB962C8B-B14F-4D97-AF65-F5344CB8AC3E}">
        <p14:creationId xmlns:p14="http://schemas.microsoft.com/office/powerpoint/2010/main" val="1260931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Conclusions: End with the Final Appeal</a:t>
            </a:r>
            <a:br>
              <a:rPr lang="en-US" dirty="0">
                <a:effectLst/>
              </a:rPr>
            </a:br>
            <a:endParaRPr lang="en-US" dirty="0"/>
          </a:p>
        </p:txBody>
      </p:sp>
      <p:sp>
        <p:nvSpPr>
          <p:cNvPr id="3" name="Content Placeholder 2"/>
          <p:cNvSpPr>
            <a:spLocks noGrp="1"/>
          </p:cNvSpPr>
          <p:nvPr>
            <p:ph idx="1"/>
          </p:nvPr>
        </p:nvSpPr>
        <p:spPr>
          <a:xfrm>
            <a:off x="529389" y="1507958"/>
            <a:ext cx="10738168" cy="4283242"/>
          </a:xfrm>
        </p:spPr>
        <p:txBody>
          <a:bodyPr>
            <a:noAutofit/>
          </a:bodyPr>
          <a:lstStyle/>
          <a:p>
            <a:r>
              <a:rPr lang="en-US" sz="2200" dirty="0" smtClean="0">
                <a:effectLst/>
              </a:rPr>
              <a:t>Simply </a:t>
            </a:r>
            <a:r>
              <a:rPr lang="en-US" sz="2200" dirty="0">
                <a:effectLst/>
              </a:rPr>
              <a:t>end by analyzing the writer's final rhetorical appeal. Generally, the ending is the final persuasive thrust, when the entire argument comes together. </a:t>
            </a:r>
          </a:p>
          <a:p>
            <a:r>
              <a:rPr lang="en-US" sz="2200" dirty="0">
                <a:effectLst/>
              </a:rPr>
              <a:t>Analyze how the argument comes to a conclusion. What does the writer leave his/her audience hanging with?</a:t>
            </a:r>
          </a:p>
          <a:p>
            <a:r>
              <a:rPr lang="en-US" sz="2200" dirty="0">
                <a:effectLst/>
              </a:rPr>
              <a:t>There's nothing more that needs to be said</a:t>
            </a:r>
            <a:r>
              <a:rPr lang="en-US" sz="2200" dirty="0" smtClean="0">
                <a:effectLst/>
              </a:rPr>
              <a:t>.</a:t>
            </a:r>
            <a:endParaRPr lang="en-US" sz="2200" dirty="0">
              <a:effectLst/>
            </a:endParaRPr>
          </a:p>
          <a:p>
            <a:r>
              <a:rPr lang="en-US" sz="2200" dirty="0">
                <a:effectLst/>
              </a:rPr>
              <a:t>Do NOT say something like, "In conclusion, the writer's many rhetorical strategies convince his audience that....."</a:t>
            </a:r>
          </a:p>
          <a:p>
            <a:r>
              <a:rPr lang="en-US" sz="2200" dirty="0">
                <a:effectLst/>
              </a:rPr>
              <a:t>No! That's a dead, pointless sentence. End with your analysis of the writer's final rhetorical appeal. </a:t>
            </a:r>
            <a:endParaRPr lang="en-US" sz="2200" dirty="0"/>
          </a:p>
        </p:txBody>
      </p:sp>
    </p:spTree>
    <p:extLst>
      <p:ext uri="{BB962C8B-B14F-4D97-AF65-F5344CB8AC3E}">
        <p14:creationId xmlns:p14="http://schemas.microsoft.com/office/powerpoint/2010/main" val="3729357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 paper – What to note</a:t>
            </a:r>
            <a:endParaRPr lang="en-US" dirty="0"/>
          </a:p>
        </p:txBody>
      </p:sp>
      <p:sp>
        <p:nvSpPr>
          <p:cNvPr id="3" name="Content Placeholder 2"/>
          <p:cNvSpPr>
            <a:spLocks noGrp="1"/>
          </p:cNvSpPr>
          <p:nvPr>
            <p:ph idx="1"/>
          </p:nvPr>
        </p:nvSpPr>
        <p:spPr/>
        <p:txBody>
          <a:bodyPr>
            <a:normAutofit fontScale="85000" lnSpcReduction="20000"/>
          </a:bodyPr>
          <a:lstStyle/>
          <a:p>
            <a:r>
              <a:rPr lang="en-US" dirty="0">
                <a:effectLst/>
              </a:rPr>
              <a:t>First, note that every single paragraph will have at least one CONCRETE illustration. When identifying the author’s choices, always, always, always illustrate with direct quotes. </a:t>
            </a:r>
          </a:p>
          <a:p>
            <a:pPr marL="0" indent="0">
              <a:buNone/>
            </a:pPr>
            <a:r>
              <a:rPr lang="en-US" dirty="0">
                <a:effectLst/>
              </a:rPr>
              <a:t> </a:t>
            </a:r>
          </a:p>
          <a:p>
            <a:r>
              <a:rPr lang="en-US" dirty="0">
                <a:effectLst/>
              </a:rPr>
              <a:t>Next, note that the writers nearly always talk about the audience. The author has made his choices for a reason. He has “intent.” The ultimate goal, of course, is to change the minds of his readers. So, observe how these writers explain WHY the author made these choices and HOW they might affect the reading audience. The more time spent here, the hire the scores.</a:t>
            </a:r>
          </a:p>
          <a:p>
            <a:endParaRPr lang="en-US" dirty="0">
              <a:effectLst/>
            </a:endParaRPr>
          </a:p>
          <a:p>
            <a:r>
              <a:rPr lang="en-US" dirty="0">
                <a:effectLst/>
              </a:rPr>
              <a:t>Lastly, note that the writers tend not to force technical words. They simply identify something the author did and explain why he did it (and, of course, how it helps make his point). Most of the time, these writers simply talk about the author’s diction (or word choice) and selection of detail. </a:t>
            </a:r>
          </a:p>
          <a:p>
            <a:endParaRPr lang="en-US" dirty="0"/>
          </a:p>
        </p:txBody>
      </p:sp>
    </p:spTree>
    <p:extLst>
      <p:ext uri="{BB962C8B-B14F-4D97-AF65-F5344CB8AC3E}">
        <p14:creationId xmlns:p14="http://schemas.microsoft.com/office/powerpoint/2010/main" val="1302251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10660"/>
          </a:xfrm>
        </p:spPr>
        <p:txBody>
          <a:bodyPr/>
          <a:lstStyle/>
          <a:p>
            <a:r>
              <a:rPr lang="en-US" dirty="0" smtClean="0"/>
              <a:t>Anchor 1</a:t>
            </a:r>
            <a:endParaRPr lang="en-US" dirty="0"/>
          </a:p>
        </p:txBody>
      </p:sp>
      <p:sp>
        <p:nvSpPr>
          <p:cNvPr id="3" name="Content Placeholder 2"/>
          <p:cNvSpPr>
            <a:spLocks noGrp="1"/>
          </p:cNvSpPr>
          <p:nvPr>
            <p:ph idx="1"/>
          </p:nvPr>
        </p:nvSpPr>
        <p:spPr>
          <a:xfrm>
            <a:off x="7014949" y="1420261"/>
            <a:ext cx="4557407" cy="4627613"/>
          </a:xfrm>
        </p:spPr>
        <p:txBody>
          <a:bodyPr>
            <a:normAutofit fontScale="92500" lnSpcReduction="20000"/>
          </a:bodyPr>
          <a:lstStyle/>
          <a:p>
            <a:r>
              <a:rPr lang="en-US" dirty="0">
                <a:effectLst/>
              </a:rPr>
              <a:t>In the larger paper, most of this writer’s ideas are elaborated further. The writer was asked how the author characterizes scientists. Note that, in the last line, the writer talks about the effect on the audience. Also, note language in which the writer explains WHY certain devices were used (e.g., “This analogy is used relate…”). The official graders praised this writer’s daring to be humorous (e.g., Wile E. Coyote). Also, the writer was able to identify advanced techniques, such as antithesis.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942" y="1420261"/>
            <a:ext cx="5903495" cy="5028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743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537" y="504967"/>
            <a:ext cx="9253182" cy="571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86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characteristics of low scoring papers?</a:t>
            </a:r>
            <a:endParaRPr lang="en-US" dirty="0"/>
          </a:p>
        </p:txBody>
      </p:sp>
      <p:sp>
        <p:nvSpPr>
          <p:cNvPr id="3" name="Content Placeholder 2"/>
          <p:cNvSpPr>
            <a:spLocks noGrp="1"/>
          </p:cNvSpPr>
          <p:nvPr>
            <p:ph idx="1"/>
          </p:nvPr>
        </p:nvSpPr>
        <p:spPr/>
        <p:txBody>
          <a:bodyPr/>
          <a:lstStyle/>
          <a:p>
            <a:r>
              <a:rPr lang="en-US" dirty="0" smtClean="0"/>
              <a:t>1) Five paragraph essays</a:t>
            </a:r>
          </a:p>
          <a:p>
            <a:r>
              <a:rPr lang="en-US" dirty="0" smtClean="0"/>
              <a:t>2) Basic introduction with a thesis statement ( part)</a:t>
            </a:r>
          </a:p>
          <a:p>
            <a:r>
              <a:rPr lang="en-US" dirty="0"/>
              <a:t>3</a:t>
            </a:r>
            <a:r>
              <a:rPr lang="en-US" dirty="0" smtClean="0"/>
              <a:t>) 3 body paragraphs (each one </a:t>
            </a:r>
            <a:r>
              <a:rPr lang="en-US" dirty="0" err="1" smtClean="0"/>
              <a:t>anout</a:t>
            </a:r>
            <a:r>
              <a:rPr lang="en-US" dirty="0" smtClean="0"/>
              <a:t> a rhetorical strategy</a:t>
            </a:r>
          </a:p>
          <a:p>
            <a:r>
              <a:rPr lang="en-US" dirty="0" smtClean="0"/>
              <a:t>4) a conclusion that just summarizes</a:t>
            </a:r>
          </a:p>
          <a:p>
            <a:endParaRPr lang="en-US" dirty="0"/>
          </a:p>
        </p:txBody>
      </p:sp>
    </p:spTree>
    <p:extLst>
      <p:ext uri="{BB962C8B-B14F-4D97-AF65-F5344CB8AC3E}">
        <p14:creationId xmlns:p14="http://schemas.microsoft.com/office/powerpoint/2010/main" val="2508289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LOW SCORING PAPER READ?</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smtClean="0">
                <a:effectLst/>
              </a:rPr>
              <a:t>The </a:t>
            </a:r>
            <a:r>
              <a:rPr lang="en-US" sz="2400" i="1" dirty="0">
                <a:effectLst/>
              </a:rPr>
              <a:t>writer wants his audience to think he's right. To do this, he uses diction, selection of detail, and figurative language. </a:t>
            </a:r>
            <a:endParaRPr lang="en-US" sz="2400" dirty="0">
              <a:effectLst/>
            </a:endParaRPr>
          </a:p>
          <a:p>
            <a:pPr marL="0" indent="0">
              <a:buNone/>
            </a:pPr>
            <a:r>
              <a:rPr lang="en-US" sz="2400" i="1" dirty="0">
                <a:effectLst/>
              </a:rPr>
              <a:t>The writer uses diction when....</a:t>
            </a:r>
            <a:endParaRPr lang="en-US" sz="2400" dirty="0">
              <a:effectLst/>
            </a:endParaRPr>
          </a:p>
          <a:p>
            <a:pPr marL="0" indent="0">
              <a:buNone/>
            </a:pPr>
            <a:r>
              <a:rPr lang="en-US" sz="2400" i="1" dirty="0">
                <a:effectLst/>
              </a:rPr>
              <a:t>The writer uses selection of detail when....</a:t>
            </a:r>
            <a:endParaRPr lang="en-US" sz="2400" dirty="0">
              <a:effectLst/>
            </a:endParaRPr>
          </a:p>
          <a:p>
            <a:pPr marL="0" indent="0">
              <a:buNone/>
            </a:pPr>
            <a:r>
              <a:rPr lang="en-US" sz="2400" i="1" dirty="0">
                <a:effectLst/>
              </a:rPr>
              <a:t>The writer uses figurative language to....</a:t>
            </a:r>
            <a:endParaRPr lang="en-US" sz="2400" dirty="0">
              <a:effectLst/>
            </a:endParaRPr>
          </a:p>
          <a:p>
            <a:pPr marL="0" indent="0">
              <a:buNone/>
            </a:pPr>
            <a:r>
              <a:rPr lang="en-US" sz="2400" i="1" dirty="0">
                <a:effectLst/>
              </a:rPr>
              <a:t>In conclusion, by using diction, selection of detail, and figurative language, the writer convinces the audience to think he's right.</a:t>
            </a:r>
            <a:r>
              <a:rPr lang="en-US" sz="2400" dirty="0">
                <a:effectLst/>
              </a:rPr>
              <a:t> </a:t>
            </a:r>
          </a:p>
          <a:p>
            <a:endParaRPr lang="en-US" sz="2400" dirty="0"/>
          </a:p>
        </p:txBody>
      </p:sp>
    </p:spTree>
    <p:extLst>
      <p:ext uri="{BB962C8B-B14F-4D97-AF65-F5344CB8AC3E}">
        <p14:creationId xmlns:p14="http://schemas.microsoft.com/office/powerpoint/2010/main" val="348713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Use SOAP in your introduction.</a:t>
            </a:r>
          </a:p>
          <a:p>
            <a:r>
              <a:rPr lang="en-US" dirty="0" smtClean="0"/>
              <a:t>S – Speaker</a:t>
            </a:r>
          </a:p>
          <a:p>
            <a:r>
              <a:rPr lang="en-US" dirty="0" smtClean="0"/>
              <a:t>O- Occasion</a:t>
            </a:r>
          </a:p>
          <a:p>
            <a:r>
              <a:rPr lang="en-US" dirty="0" smtClean="0"/>
              <a:t>A – Audience</a:t>
            </a:r>
          </a:p>
          <a:p>
            <a:r>
              <a:rPr lang="en-US" dirty="0" smtClean="0"/>
              <a:t>P- Purpose</a:t>
            </a:r>
          </a:p>
          <a:p>
            <a:r>
              <a:rPr lang="en-US" dirty="0" smtClean="0"/>
              <a:t>S- Subject</a:t>
            </a:r>
            <a:endParaRPr lang="en-US" dirty="0"/>
          </a:p>
        </p:txBody>
      </p:sp>
    </p:spTree>
    <p:extLst>
      <p:ext uri="{BB962C8B-B14F-4D97-AF65-F5344CB8AC3E}">
        <p14:creationId xmlns:p14="http://schemas.microsoft.com/office/powerpoint/2010/main" val="154939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DO YOU </a:t>
            </a:r>
            <a:r>
              <a:rPr lang="en-US" dirty="0" err="1" smtClean="0"/>
              <a:t>PRESeNT</a:t>
            </a:r>
            <a:r>
              <a:rPr lang="en-US" dirty="0" smtClean="0"/>
              <a:t> </a:t>
            </a:r>
            <a:r>
              <a:rPr lang="en-US" dirty="0" smtClean="0"/>
              <a:t>THE INFORMATION?</a:t>
            </a:r>
            <a:endParaRPr lang="en-US" dirty="0"/>
          </a:p>
        </p:txBody>
      </p:sp>
      <p:sp>
        <p:nvSpPr>
          <p:cNvPr id="3" name="Content Placeholder 2"/>
          <p:cNvSpPr>
            <a:spLocks noGrp="1"/>
          </p:cNvSpPr>
          <p:nvPr>
            <p:ph idx="1"/>
          </p:nvPr>
        </p:nvSpPr>
        <p:spPr/>
        <p:txBody>
          <a:bodyPr/>
          <a:lstStyle/>
          <a:p>
            <a:r>
              <a:rPr lang="en-US" sz="2100" dirty="0" smtClean="0"/>
              <a:t>1) Most strategies work together in combination.</a:t>
            </a:r>
          </a:p>
          <a:p>
            <a:r>
              <a:rPr lang="en-US" sz="2100" dirty="0" smtClean="0"/>
              <a:t>2) For example, specific diction and figurative language are used to achieve a special purpose.</a:t>
            </a:r>
          </a:p>
          <a:p>
            <a:r>
              <a:rPr lang="en-US" sz="2100" dirty="0" smtClean="0"/>
              <a:t>3) Paragraphs should be based on intent, instead of strategy. For instance, the author’s intention is to ridicule.  He uses diction and figurative language to achieve this purpose.</a:t>
            </a:r>
          </a:p>
          <a:p>
            <a:r>
              <a:rPr lang="en-US" sz="2100" dirty="0" smtClean="0"/>
              <a:t>4) Write about three or more strategies in one paragraph to achieve the purpose</a:t>
            </a:r>
            <a:r>
              <a:rPr lang="en-US" dirty="0" smtClean="0"/>
              <a:t>.</a:t>
            </a:r>
          </a:p>
        </p:txBody>
      </p:sp>
    </p:spTree>
    <p:extLst>
      <p:ext uri="{BB962C8B-B14F-4D97-AF65-F5344CB8AC3E}">
        <p14:creationId xmlns:p14="http://schemas.microsoft.com/office/powerpoint/2010/main" val="111499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a:bodyPr>
          <a:lstStyle/>
          <a:p>
            <a:r>
              <a:rPr lang="en-US" sz="2800" dirty="0" smtClean="0"/>
              <a:t>1) Create a list that begins with:   What the writer wants…….</a:t>
            </a:r>
          </a:p>
          <a:p>
            <a:r>
              <a:rPr lang="en-US" sz="2800" dirty="0" smtClean="0"/>
              <a:t>2) List the different “What the writer wants…” – these become your body paragraphs</a:t>
            </a:r>
          </a:p>
          <a:p>
            <a:r>
              <a:rPr lang="en-US" sz="2800" dirty="0" smtClean="0"/>
              <a:t>3) For  each “Writer wants” identify and explain all the strategies the author uses.</a:t>
            </a:r>
            <a:endParaRPr lang="en-US" sz="2800" dirty="0"/>
          </a:p>
        </p:txBody>
      </p:sp>
    </p:spTree>
    <p:extLst>
      <p:ext uri="{BB962C8B-B14F-4D97-AF65-F5344CB8AC3E}">
        <p14:creationId xmlns:p14="http://schemas.microsoft.com/office/powerpoint/2010/main" val="3477693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break Rhetoric down</a:t>
            </a:r>
            <a:endParaRPr lang="en-US" dirty="0"/>
          </a:p>
        </p:txBody>
      </p:sp>
      <p:sp>
        <p:nvSpPr>
          <p:cNvPr id="3" name="Content Placeholder 2"/>
          <p:cNvSpPr>
            <a:spLocks noGrp="1"/>
          </p:cNvSpPr>
          <p:nvPr>
            <p:ph idx="1"/>
          </p:nvPr>
        </p:nvSpPr>
        <p:spPr/>
        <p:txBody>
          <a:bodyPr/>
          <a:lstStyle/>
          <a:p>
            <a:r>
              <a:rPr lang="en-US" dirty="0">
                <a:effectLst/>
              </a:rPr>
              <a:t>A rhetorical strategy is anything that a writer does that has the potential to change the thoughts or feelings of his audience. </a:t>
            </a:r>
            <a:endParaRPr lang="en-US" dirty="0" smtClean="0">
              <a:effectLst/>
            </a:endParaRPr>
          </a:p>
          <a:p>
            <a:endParaRPr lang="en-US" dirty="0">
              <a:effectLst/>
            </a:endParaRPr>
          </a:p>
          <a:p>
            <a:r>
              <a:rPr lang="en-US" dirty="0">
                <a:effectLst/>
              </a:rPr>
              <a:t>You don't need fancy terms for your analysis: Simply explain WHY the author presented the information that he did. </a:t>
            </a:r>
          </a:p>
          <a:p>
            <a:pPr marL="0" indent="0">
              <a:buNone/>
            </a:pPr>
            <a:endParaRPr lang="en-US" dirty="0">
              <a:effectLst/>
            </a:endParaRPr>
          </a:p>
          <a:p>
            <a:r>
              <a:rPr lang="en-US" dirty="0">
                <a:effectLst/>
              </a:rPr>
              <a:t>You always have something to write about, since the author chooses to include every word, fact, and detail. </a:t>
            </a:r>
          </a:p>
          <a:p>
            <a:endParaRPr lang="en-US" dirty="0"/>
          </a:p>
        </p:txBody>
      </p:sp>
    </p:spTree>
    <p:extLst>
      <p:ext uri="{BB962C8B-B14F-4D97-AF65-F5344CB8AC3E}">
        <p14:creationId xmlns:p14="http://schemas.microsoft.com/office/powerpoint/2010/main" val="153869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down </a:t>
            </a:r>
            <a:r>
              <a:rPr lang="en-US" dirty="0" err="1" smtClean="0"/>
              <a:t>cont</a:t>
            </a:r>
            <a:endParaRPr lang="en-US" dirty="0"/>
          </a:p>
        </p:txBody>
      </p:sp>
      <p:sp>
        <p:nvSpPr>
          <p:cNvPr id="3" name="Content Placeholder 2"/>
          <p:cNvSpPr>
            <a:spLocks noGrp="1"/>
          </p:cNvSpPr>
          <p:nvPr>
            <p:ph idx="1"/>
          </p:nvPr>
        </p:nvSpPr>
        <p:spPr/>
        <p:txBody>
          <a:bodyPr/>
          <a:lstStyle/>
          <a:p>
            <a:pPr lvl="0"/>
            <a:r>
              <a:rPr lang="en-US" dirty="0" smtClean="0">
                <a:effectLst/>
              </a:rPr>
              <a:t>1</a:t>
            </a:r>
            <a:r>
              <a:rPr lang="en-US" sz="2400" dirty="0" smtClean="0">
                <a:effectLst/>
              </a:rPr>
              <a:t>) Figurative </a:t>
            </a:r>
            <a:r>
              <a:rPr lang="en-US" sz="2400" dirty="0">
                <a:effectLst/>
              </a:rPr>
              <a:t>language (e.g., metaphors, similes): These creative comparisons can be used to help the audience better visualize the author's ideas. Consider that the rhetorical triangle itself is a visual metaphor for the rhetorical process.    </a:t>
            </a:r>
          </a:p>
          <a:p>
            <a:pPr lvl="0"/>
            <a:r>
              <a:rPr lang="en-US" sz="2400" dirty="0" smtClean="0">
                <a:effectLst/>
              </a:rPr>
              <a:t>2) Analogies </a:t>
            </a:r>
            <a:r>
              <a:rPr lang="en-US" sz="2400" dirty="0">
                <a:effectLst/>
              </a:rPr>
              <a:t>(or comparisons in general) </a:t>
            </a:r>
          </a:p>
          <a:p>
            <a:pPr lvl="0"/>
            <a:r>
              <a:rPr lang="en-US" sz="2400" dirty="0" smtClean="0">
                <a:effectLst/>
              </a:rPr>
              <a:t>3) Emotional </a:t>
            </a:r>
            <a:r>
              <a:rPr lang="en-US" sz="2400" dirty="0">
                <a:effectLst/>
              </a:rPr>
              <a:t>Appeals (how does the writer target the audience's emotions?) </a:t>
            </a:r>
          </a:p>
          <a:p>
            <a:endParaRPr lang="en-US" dirty="0"/>
          </a:p>
        </p:txBody>
      </p:sp>
    </p:spTree>
    <p:extLst>
      <p:ext uri="{BB962C8B-B14F-4D97-AF65-F5344CB8AC3E}">
        <p14:creationId xmlns:p14="http://schemas.microsoft.com/office/powerpoint/2010/main" val="288660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down </a:t>
            </a:r>
            <a:r>
              <a:rPr lang="en-US" dirty="0" err="1" smtClean="0"/>
              <a:t>cont</a:t>
            </a:r>
            <a:endParaRPr lang="en-US" dirty="0"/>
          </a:p>
        </p:txBody>
      </p:sp>
      <p:sp>
        <p:nvSpPr>
          <p:cNvPr id="3" name="Content Placeholder 2"/>
          <p:cNvSpPr>
            <a:spLocks noGrp="1"/>
          </p:cNvSpPr>
          <p:nvPr>
            <p:ph idx="1"/>
          </p:nvPr>
        </p:nvSpPr>
        <p:spPr/>
        <p:txBody>
          <a:bodyPr/>
          <a:lstStyle/>
          <a:p>
            <a:pPr lvl="0"/>
            <a:r>
              <a:rPr lang="en-US" sz="2400" dirty="0" smtClean="0">
                <a:effectLst/>
              </a:rPr>
              <a:t>4) Logical </a:t>
            </a:r>
            <a:r>
              <a:rPr lang="en-US" sz="2400" dirty="0">
                <a:effectLst/>
              </a:rPr>
              <a:t>Appeals (how does the writer target the audience's intelligence?) </a:t>
            </a:r>
          </a:p>
          <a:p>
            <a:pPr lvl="0"/>
            <a:r>
              <a:rPr lang="en-US" sz="2400" dirty="0" smtClean="0">
                <a:effectLst/>
              </a:rPr>
              <a:t>5) Attempts </a:t>
            </a:r>
            <a:r>
              <a:rPr lang="en-US" sz="2400" dirty="0">
                <a:effectLst/>
              </a:rPr>
              <a:t>to establish the writer's credibility (how does the writer get the audience to trust or believe in what he or she says?) </a:t>
            </a:r>
          </a:p>
          <a:p>
            <a:pPr lvl="0"/>
            <a:r>
              <a:rPr lang="en-US" sz="2400" dirty="0" smtClean="0">
                <a:effectLst/>
              </a:rPr>
              <a:t>6) Use </a:t>
            </a:r>
            <a:r>
              <a:rPr lang="en-US" sz="2400" dirty="0">
                <a:effectLst/>
              </a:rPr>
              <a:t>of repetition: If they repeat it often enough, people tend to believe it. Also, repetition aids memory recall. </a:t>
            </a:r>
          </a:p>
          <a:p>
            <a:endParaRPr lang="en-US" dirty="0"/>
          </a:p>
        </p:txBody>
      </p:sp>
    </p:spTree>
    <p:extLst>
      <p:ext uri="{BB962C8B-B14F-4D97-AF65-F5344CB8AC3E}">
        <p14:creationId xmlns:p14="http://schemas.microsoft.com/office/powerpoint/2010/main" val="3720619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TM04033921[[fn=Damask]]</Template>
  <TotalTime>476</TotalTime>
  <Words>1089</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Bookman Old Style</vt:lpstr>
      <vt:lpstr>Rockwell</vt:lpstr>
      <vt:lpstr>Damask</vt:lpstr>
      <vt:lpstr>Steps for Passing the AP Rhetorical Essay</vt:lpstr>
      <vt:lpstr>What are the characteristics of low scoring papers?</vt:lpstr>
      <vt:lpstr>HOW DOES A LOW SCORING PAPER READ?</vt:lpstr>
      <vt:lpstr>Introduction</vt:lpstr>
      <vt:lpstr>SO HOW DO YOU PRESeNT THE INFORMATION?</vt:lpstr>
      <vt:lpstr>Getting Started</vt:lpstr>
      <vt:lpstr>How to break Rhetoric down</vt:lpstr>
      <vt:lpstr>Breaking it down cont</vt:lpstr>
      <vt:lpstr>Breaking it down cont</vt:lpstr>
      <vt:lpstr>Breaking it down cont</vt:lpstr>
      <vt:lpstr>Breaking It down cont</vt:lpstr>
      <vt:lpstr>What can you include in your paragraphs?</vt:lpstr>
      <vt:lpstr>Paragraphs cont</vt:lpstr>
      <vt:lpstr>Paragraphs cont</vt:lpstr>
      <vt:lpstr>Conclusions: End with the Final Appeal </vt:lpstr>
      <vt:lpstr>Anchor paper – What to note</vt:lpstr>
      <vt:lpstr>Anchor 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for Passing the AP Rhetorical Essay</dc:title>
  <dc:creator>Charlotte Morgan</dc:creator>
  <cp:lastModifiedBy>Charlotte Morgan</cp:lastModifiedBy>
  <cp:revision>16</cp:revision>
  <dcterms:created xsi:type="dcterms:W3CDTF">2016-01-19T02:15:00Z</dcterms:created>
  <dcterms:modified xsi:type="dcterms:W3CDTF">2016-01-19T20:24:59Z</dcterms:modified>
</cp:coreProperties>
</file>